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9" r:id="rId6"/>
  </p:sldMasterIdLst>
  <p:notesMasterIdLst>
    <p:notesMasterId r:id="rId32"/>
  </p:notesMasterIdLst>
  <p:sldIdLst>
    <p:sldId id="258" r:id="rId7"/>
    <p:sldId id="259" r:id="rId8"/>
    <p:sldId id="264" r:id="rId9"/>
    <p:sldId id="265" r:id="rId10"/>
    <p:sldId id="380" r:id="rId11"/>
    <p:sldId id="355" r:id="rId12"/>
    <p:sldId id="268" r:id="rId13"/>
    <p:sldId id="420" r:id="rId14"/>
    <p:sldId id="414" r:id="rId15"/>
    <p:sldId id="427" r:id="rId16"/>
    <p:sldId id="416" r:id="rId17"/>
    <p:sldId id="417" r:id="rId18"/>
    <p:sldId id="428" r:id="rId19"/>
    <p:sldId id="418" r:id="rId20"/>
    <p:sldId id="419" r:id="rId21"/>
    <p:sldId id="370" r:id="rId22"/>
    <p:sldId id="490" r:id="rId23"/>
    <p:sldId id="487" r:id="rId24"/>
    <p:sldId id="495" r:id="rId25"/>
    <p:sldId id="494" r:id="rId26"/>
    <p:sldId id="445" r:id="rId27"/>
    <p:sldId id="371" r:id="rId28"/>
    <p:sldId id="425" r:id="rId29"/>
    <p:sldId id="496" r:id="rId30"/>
    <p:sldId id="440" r:id="rId31"/>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Hilby, Emily" initials="HE [2]" lastIdx="13" clrIdx="6">
    <p:extLst>
      <p:ext uri="{19B8F6BF-5375-455C-9EA6-DF929625EA0E}">
        <p15:presenceInfo xmlns:p15="http://schemas.microsoft.com/office/powerpoint/2012/main" userId="S::emily.hilby@kimley-horn.com::762ac2fc-9766-4ad9-97ae-5d8140926657" providerId="AD"/>
      </p:ext>
    </p:extLst>
  </p:cmAuthor>
  <p:cmAuthor id="1" name="DeVeau, Zach" initials="DZ" lastIdx="37" clrIdx="0">
    <p:extLst>
      <p:ext uri="{19B8F6BF-5375-455C-9EA6-DF929625EA0E}">
        <p15:presenceInfo xmlns:p15="http://schemas.microsoft.com/office/powerpoint/2012/main" userId="S-1-5-21-1715567821-152049171-1801674531-57806" providerId="AD"/>
      </p:ext>
    </p:extLst>
  </p:cmAuthor>
  <p:cmAuthor id="8" name="DeVeau, Zach" initials="DZ [2]" lastIdx="7" clrIdx="7">
    <p:extLst>
      <p:ext uri="{19B8F6BF-5375-455C-9EA6-DF929625EA0E}">
        <p15:presenceInfo xmlns:p15="http://schemas.microsoft.com/office/powerpoint/2012/main" userId="S::Zach.DeVeau@kimley-horn.com::19e616e3-0844-47c4-967c-f132b6b3c6e7" providerId="AD"/>
      </p:ext>
    </p:extLst>
  </p:cmAuthor>
  <p:cmAuthor id="2" name="Davis, Brady" initials="DB" lastIdx="16" clrIdx="1">
    <p:extLst>
      <p:ext uri="{19B8F6BF-5375-455C-9EA6-DF929625EA0E}">
        <p15:presenceInfo xmlns:p15="http://schemas.microsoft.com/office/powerpoint/2012/main" userId="S-1-5-21-1715567821-152049171-1801674531-371339" providerId="AD"/>
      </p:ext>
    </p:extLst>
  </p:cmAuthor>
  <p:cmAuthor id="9" name="Merry, Meg" initials="MM" lastIdx="4" clrIdx="8">
    <p:extLst>
      <p:ext uri="{19B8F6BF-5375-455C-9EA6-DF929625EA0E}">
        <p15:presenceInfo xmlns:p15="http://schemas.microsoft.com/office/powerpoint/2012/main" userId="S::Meg.Merry@kimley-horn.com::52abaa17-2ab0-4519-8e41-45b524f6a3b3" providerId="AD"/>
      </p:ext>
    </p:extLst>
  </p:cmAuthor>
  <p:cmAuthor id="3" name="Gibson, Thomas" initials="GT" lastIdx="6" clrIdx="2">
    <p:extLst>
      <p:ext uri="{19B8F6BF-5375-455C-9EA6-DF929625EA0E}">
        <p15:presenceInfo xmlns:p15="http://schemas.microsoft.com/office/powerpoint/2012/main" userId="S-1-5-21-1715567821-152049171-1801674531-180135" providerId="AD"/>
      </p:ext>
    </p:extLst>
  </p:cmAuthor>
  <p:cmAuthor id="10" name="Beard, Alyssa" initials="BA" lastIdx="11" clrIdx="9">
    <p:extLst>
      <p:ext uri="{19B8F6BF-5375-455C-9EA6-DF929625EA0E}">
        <p15:presenceInfo xmlns:p15="http://schemas.microsoft.com/office/powerpoint/2012/main" userId="S::Alyssa.Beard@kimley-horn.com::1b644f43-80bb-493a-bbd3-34c4bd8e3cf7" providerId="AD"/>
      </p:ext>
    </p:extLst>
  </p:cmAuthor>
  <p:cmAuthor id="4" name="Hilby, Emily" initials="HE" lastIdx="7" clrIdx="3">
    <p:extLst>
      <p:ext uri="{19B8F6BF-5375-455C-9EA6-DF929625EA0E}">
        <p15:presenceInfo xmlns:p15="http://schemas.microsoft.com/office/powerpoint/2012/main" userId="S-1-5-21-1715567821-152049171-1801674531-69904" providerId="AD"/>
      </p:ext>
    </p:extLst>
  </p:cmAuthor>
  <p:cmAuthor id="11" name="Keidel-Adams, Pam" initials="KAP" lastIdx="15" clrIdx="10">
    <p:extLst>
      <p:ext uri="{19B8F6BF-5375-455C-9EA6-DF929625EA0E}">
        <p15:presenceInfo xmlns:p15="http://schemas.microsoft.com/office/powerpoint/2012/main" userId="S::pam.keidel-adams@kimley-horn.com::8679d64c-070b-40c8-9920-64e7b820f9d7" providerId="AD"/>
      </p:ext>
    </p:extLst>
  </p:cmAuthor>
  <p:cmAuthor id="5" name="Gibson, Thomas" initials="GT [2]" lastIdx="82" clrIdx="4">
    <p:extLst>
      <p:ext uri="{19B8F6BF-5375-455C-9EA6-DF929625EA0E}">
        <p15:presenceInfo xmlns:p15="http://schemas.microsoft.com/office/powerpoint/2012/main" userId="S::Thomas.Gibson@kimley-horn.com::4b42d18a-f5dd-45ad-b5f3-020bdeec964b" providerId="AD"/>
      </p:ext>
    </p:extLst>
  </p:cmAuthor>
  <p:cmAuthor id="6" name="Twyerould, Georgia" initials="TG" lastIdx="5" clrIdx="5">
    <p:extLst>
      <p:ext uri="{19B8F6BF-5375-455C-9EA6-DF929625EA0E}">
        <p15:presenceInfo xmlns:p15="http://schemas.microsoft.com/office/powerpoint/2012/main" userId="S::Georgia.Twyerould@kimley-horn.com::c5f12d84-a565-49cc-a09e-264d14d764c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1F3F2"/>
    <a:srgbClr val="BEDAE8"/>
    <a:srgbClr val="DDECF3"/>
    <a:srgbClr val="387EA0"/>
    <a:srgbClr val="239D6C"/>
    <a:srgbClr val="2AC083"/>
    <a:srgbClr val="EFF7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F9F7A4A-CC36-4E51-A31F-DCE5934D5938}" v="3" dt="2022-01-26T21:21:04.325"/>
  </p1510:revLst>
</p1510:revInfo>
</file>

<file path=ppt/tableStyles.xml><?xml version="1.0" encoding="utf-8"?>
<a:tblStyleLst xmlns:a="http://schemas.openxmlformats.org/drawingml/2006/main" def="{5C22544A-7EE6-4342-B048-85BDC9FD1C3A}">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249" autoAdjust="0"/>
  </p:normalViewPr>
  <p:slideViewPr>
    <p:cSldViewPr snapToGrid="0">
      <p:cViewPr varScale="1">
        <p:scale>
          <a:sx n="100" d="100"/>
          <a:sy n="100" d="100"/>
        </p:scale>
        <p:origin x="95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microsoft.com/office/2015/10/relationships/revisionInfo" Target="revisionInfo.xml"/><Relationship Id="rId21" Type="http://schemas.openxmlformats.org/officeDocument/2006/relationships/slide" Target="slides/slide15.xml"/><Relationship Id="rId34"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commentAuthors" Target="commentAuthors.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stner, Bayley" userId="2a58abfe-bf9e-4cc1-9dde-744d7a979601" providerId="ADAL" clId="{5F9F7A4A-CC36-4E51-A31F-DCE5934D5938}"/>
    <pc:docChg chg="modSld">
      <pc:chgData name="Costner, Bayley" userId="2a58abfe-bf9e-4cc1-9dde-744d7a979601" providerId="ADAL" clId="{5F9F7A4A-CC36-4E51-A31F-DCE5934D5938}" dt="2022-01-26T21:21:04.324" v="2" actId="14826"/>
      <pc:docMkLst>
        <pc:docMk/>
      </pc:docMkLst>
      <pc:sldChg chg="modSp modTransition">
        <pc:chgData name="Costner, Bayley" userId="2a58abfe-bf9e-4cc1-9dde-744d7a979601" providerId="ADAL" clId="{5F9F7A4A-CC36-4E51-A31F-DCE5934D5938}" dt="2022-01-26T21:21:04.324" v="2" actId="14826"/>
        <pc:sldMkLst>
          <pc:docMk/>
          <pc:sldMk cId="1129846866" sldId="496"/>
        </pc:sldMkLst>
        <pc:picChg chg="mod">
          <ac:chgData name="Costner, Bayley" userId="2a58abfe-bf9e-4cc1-9dde-744d7a979601" providerId="ADAL" clId="{5F9F7A4A-CC36-4E51-A31F-DCE5934D5938}" dt="2022-01-26T21:20:59.199" v="1" actId="14826"/>
          <ac:picMkLst>
            <pc:docMk/>
            <pc:sldMk cId="1129846866" sldId="496"/>
            <ac:picMk id="5" creationId="{E5736F3D-8801-4962-809B-8DB40BB60E78}"/>
          </ac:picMkLst>
        </pc:picChg>
        <pc:picChg chg="mod">
          <ac:chgData name="Costner, Bayley" userId="2a58abfe-bf9e-4cc1-9dde-744d7a979601" providerId="ADAL" clId="{5F9F7A4A-CC36-4E51-A31F-DCE5934D5938}" dt="2022-01-26T21:21:04.324" v="2" actId="14826"/>
          <ac:picMkLst>
            <pc:docMk/>
            <pc:sldMk cId="1129846866" sldId="496"/>
            <ac:picMk id="6" creationId="{184F8389-2D98-4AA6-8660-F4E248ADCB6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11199D85-26FB-42CC-8583-5C27103660CB}" type="datetimeFigureOut">
              <a:rPr lang="en-US" smtClean="0"/>
              <a:t>1/26/2022</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449C329C-1D21-4D88-9B20-660B4C5FFEF1}" type="slidenum">
              <a:rPr lang="en-US" smtClean="0"/>
              <a:t>‹#›</a:t>
            </a:fld>
            <a:endParaRPr lang="en-US"/>
          </a:p>
        </p:txBody>
      </p:sp>
    </p:spTree>
    <p:extLst>
      <p:ext uri="{BB962C8B-B14F-4D97-AF65-F5344CB8AC3E}">
        <p14:creationId xmlns:p14="http://schemas.microsoft.com/office/powerpoint/2010/main" val="15722721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Illinois Department of Transportation (IDOT) Aeronautics Division partnered with Kimley-Horn to develop the Illinois Aviation Economic Impact Study. The Illinois Aviation Economic Impact Study was conducted in concert with the Illinois Aviation System Plan (IASP). Both studies used data collected for Calendar Year 2019. For that reason, this study largely does not incorporate any impacts from the COVID-19 Pandemic.</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a:t>
            </a:fld>
            <a:endParaRPr lang="en-US"/>
          </a:p>
        </p:txBody>
      </p:sp>
    </p:spTree>
    <p:extLst>
      <p:ext uri="{BB962C8B-B14F-4D97-AF65-F5344CB8AC3E}">
        <p14:creationId xmlns:p14="http://schemas.microsoft.com/office/powerpoint/2010/main" val="6055666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primary data source for this economic impact study was a series of surveys designed to gather key information for activities generating direct on- and off-airport economic activity, with the primary off-airport impacts consisting of visitor spending. When necessary, additional secondary data, including the IMPLAN modeling system, were used to fill in any missing information from the surveys.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Specific survey data (including employment and labor income or payroll data), enplanements, and operations were requested for 2019. Due to the timing of the study, commercial service and GA visitor surveys were collected in 2020 and 2021 during the COVID-19 pandemic. For consistency, the results of the commercial service and general aviation visitor surveys were adjusted to 2019 levels. In all, data collected for this study accounted for 2019 activity levels and do not take into account the effects of the COVID-19 pandemic.</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10</a:t>
            </a:fld>
            <a:endParaRPr lang="en-US"/>
          </a:p>
        </p:txBody>
      </p:sp>
    </p:spTree>
    <p:extLst>
      <p:ext uri="{BB962C8B-B14F-4D97-AF65-F5344CB8AC3E}">
        <p14:creationId xmlns:p14="http://schemas.microsoft.com/office/powerpoint/2010/main" val="1962204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sections provide an overview and explanation of the different categories of economic impact and what’s included in each category, including on-airport activity, visitor spending, and freight/cargo impacts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11</a:t>
            </a:fld>
            <a:endParaRPr lang="en-US"/>
          </a:p>
        </p:txBody>
      </p:sp>
    </p:spTree>
    <p:extLst>
      <p:ext uri="{BB962C8B-B14F-4D97-AF65-F5344CB8AC3E}">
        <p14:creationId xmlns:p14="http://schemas.microsoft.com/office/powerpoint/2010/main" val="248452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On-airport impacts are generated by activities conducted by airport administration including owners, managers, and sponsors, on-airport business tenants with employees working on airport property, and capital improvement expenditures. To ensure the study results are more representative of average capital spending impacts, the amount of capital improvements over multiple years are averaged to “smooth out” any years of particularly high or low expenditures to create a profile of an “average” spending year. Additional expenditures were gathered through the airport tenant survey, in which tenants were asked if they had paid for capital improvements such as building out concession space or constructing a hangar. IMPLAN regional relationships between construction revenues and jobs, labor income, and value added were used to develop the full profile of direct impacts resulting from capital expenditures on construction.</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12</a:t>
            </a:fld>
            <a:endParaRPr lang="en-US"/>
          </a:p>
        </p:txBody>
      </p:sp>
    </p:spTree>
    <p:extLst>
      <p:ext uri="{BB962C8B-B14F-4D97-AF65-F5344CB8AC3E}">
        <p14:creationId xmlns:p14="http://schemas.microsoft.com/office/powerpoint/2010/main" val="17011426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Air visitors arrived by scheduled airline service through one of Illinois’ commercial service airports with service in 2019 and by GA aircraft at all 85 study airports. The visitor spending analysis looks specifically at visitors to Illinois from out of state or international locations, as these travelers bring new money into the state’s economy. The analysis also removes transit passengers who connect through an Illinois airport on their way to another final destination.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F5657"/>
              </a:solidFill>
              <a:effectLst/>
              <a:uLnTx/>
              <a:uFillTx/>
              <a:latin typeface="Trebuchet MS"/>
              <a:ea typeface="+mn-ea"/>
              <a:cs typeface="Trebuchet M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4F5657"/>
                </a:solidFill>
                <a:effectLst/>
                <a:uLnTx/>
                <a:uFillTx/>
                <a:latin typeface="Trebuchet MS"/>
                <a:ea typeface="+mn-ea"/>
                <a:cs typeface="Trebuchet MS"/>
              </a:rPr>
              <a:t>Spending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estimates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for visitors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using commercial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or GA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airports were developed through information obtained from airport passenger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surveys as well as</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 third-party data providers (such as local/state tourism agencies) and were modified to represent 2019 spending, even though the data was collected in 2020</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a:t>
            </a:r>
            <a:endParaRPr kumimoji="0" lang="en-US" sz="1200" b="0" i="0" u="none" strike="noStrike" kern="1200" cap="none" spc="-5" normalizeH="0" baseline="0" noProof="0">
              <a:ln>
                <a:noFill/>
              </a:ln>
              <a:solidFill>
                <a:srgbClr val="4F5657"/>
              </a:solidFill>
              <a:effectLst/>
              <a:uLnTx/>
              <a:uFillTx/>
              <a:latin typeface="Trebuchet MS"/>
              <a:ea typeface="+mn-ea"/>
              <a:cs typeface="Trebuchet MS"/>
            </a:endParaRP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13</a:t>
            </a:fld>
            <a:endParaRPr lang="en-US"/>
          </a:p>
        </p:txBody>
      </p:sp>
    </p:spTree>
    <p:extLst>
      <p:ext uri="{BB962C8B-B14F-4D97-AF65-F5344CB8AC3E}">
        <p14:creationId xmlns:p14="http://schemas.microsoft.com/office/powerpoint/2010/main" val="4692970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In addition to individual airport economic impacts, the economic impact of cargo/freight analysis quantifies the off-airport activities supported by air cargo services at Illinois’ airports. Cargo/freight’s “off-airport-related impacts” are the business revenues earned due to these long-distance sales or the total economic impact, and the subsequent jobs, labor income, and value added attributable to those sales. These impacts are earned by a wide range of manufacturing, agricultural, and other companies who rely on Illinois’ airports to ship products out-of-state.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analysis used data from several sources regarding air cargo freight and industry sector relationships, including the U.S. Census Bureau’s Foreign Trade Division (collected by </a:t>
            </a: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mn-cs"/>
              </a:rPr>
              <a:t>WISERTrade</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and the Freight Analysis Framework (FAF), as well as county-level economic output by industry sectors, assembled by IMPLAN from federal sources (primarily the U.S. Bureau of Economic Analysis [BEA]). The analysis showed that the top Illinois industries that are reliant on air cargo include precision instrument and electronics which rely on air cargo transport outside of Illinois and generate additional economic impacts not quantified at the airport level.</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14</a:t>
            </a:fld>
            <a:endParaRPr lang="en-US"/>
          </a:p>
        </p:txBody>
      </p:sp>
    </p:spTree>
    <p:extLst>
      <p:ext uri="{BB962C8B-B14F-4D97-AF65-F5344CB8AC3E}">
        <p14:creationId xmlns:p14="http://schemas.microsoft.com/office/powerpoint/2010/main" val="29876667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results of the off-airport cargo/freight analysis show that, overall, air cargo services at Illinois airports support over 142,000 off-airport jobs in the state and generate almost $36 billion in total economic impact. The jobs and total economic impact attributable to off-airport air cargo are separate from the jobs and total economic impact supported by on-airport air cargo companies. The on-airport companies contribute to an individual airport’s economic impact to the state, whereas off-airport cargo/freight economic impacts are calculated on a regional and statewide basis.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This figure shows the breakdown of cargo impacts by region; these impacts are based on the locations of industries that rely on air cargo and not the location of airports.</a:t>
            </a:r>
          </a:p>
        </p:txBody>
      </p:sp>
      <p:sp>
        <p:nvSpPr>
          <p:cNvPr id="4" name="Slide Number Placeholder 3"/>
          <p:cNvSpPr>
            <a:spLocks noGrp="1"/>
          </p:cNvSpPr>
          <p:nvPr>
            <p:ph type="sldNum" sz="quarter" idx="5"/>
          </p:nvPr>
        </p:nvSpPr>
        <p:spPr/>
        <p:txBody>
          <a:bodyPr/>
          <a:lstStyle/>
          <a:p>
            <a:fld id="{449C329C-1D21-4D88-9B20-660B4C5FFEF1}" type="slidenum">
              <a:rPr lang="en-US" smtClean="0"/>
              <a:t>15</a:t>
            </a:fld>
            <a:endParaRPr lang="en-US"/>
          </a:p>
        </p:txBody>
      </p:sp>
    </p:spTree>
    <p:extLst>
      <p:ext uri="{BB962C8B-B14F-4D97-AF65-F5344CB8AC3E}">
        <p14:creationId xmlns:p14="http://schemas.microsoft.com/office/powerpoint/2010/main" val="39861476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 summarizes the economic impacts by type of economic impact expressed in terms of jobs, labor income, value added, and total economic impact.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16</a:t>
            </a:fld>
            <a:endParaRPr lang="en-US"/>
          </a:p>
        </p:txBody>
      </p:sp>
    </p:spTree>
    <p:extLst>
      <p:ext uri="{BB962C8B-B14F-4D97-AF65-F5344CB8AC3E}">
        <p14:creationId xmlns:p14="http://schemas.microsoft.com/office/powerpoint/2010/main" val="25360713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a:cs typeface="Arial"/>
              </a:rPr>
              <a:t>Crawford County Airport</a:t>
            </a:r>
            <a:r>
              <a:rPr kumimoji="0" lang="en-US" sz="12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created </a:t>
            </a:r>
            <a:r>
              <a:rPr kumimoji="0" lang="en-US" sz="12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17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jobs earning $772,000 in labor income, contributed $1.1 million in value added, and generated a total economic impact of $2.3 million in 2019.</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17365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At the statewide level, Illinois’ system airports supported 492,768 jobs, earning $32.5 billion in labor income, contribute $53.8 billion in value added, and generate a total economic impact of $95.5 billion in 2019. This includes a total off-airport cargo/freight impact of $35.9 billion.</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76156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Region 2 created 37,685 jobs earning $2.3 billion in labor income, contributed $4.0 billion in value added, and generated a total economic impact of $8.1 billion in 2019.</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77461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This study quantified the economic contributions of individual airports at the regional and statewide level and how they impact the economy. The study summarized the benefits, both quantitative and qualitative, that airports provide to residents and businesses; calculated the impact of off-airport freight/air cargo; and included case studies based on the unique contributions of various organizations in the state. The economic impact provides tools to inform and educate a diverse, public audience on the vast benefits of aviation in the state. Measures of economic impact and our airport’s individual economic impact findings are provided in later slides. Together, the analyses of the Illinois Aviation Economic Impact Study provide a comprehensive assessment on the role and benefits of Illinois’ airports, both in terms of numbers and telling the stories of the wide diversity of contributions that airports make to Illinois.</a:t>
            </a:r>
          </a:p>
        </p:txBody>
      </p:sp>
      <p:sp>
        <p:nvSpPr>
          <p:cNvPr id="4" name="Slide Number Placeholder 3"/>
          <p:cNvSpPr>
            <a:spLocks noGrp="1"/>
          </p:cNvSpPr>
          <p:nvPr>
            <p:ph type="sldNum" sz="quarter" idx="5"/>
          </p:nvPr>
        </p:nvSpPr>
        <p:spPr/>
        <p:txBody>
          <a:bodyPr/>
          <a:lstStyle/>
          <a:p>
            <a:fld id="{449C329C-1D21-4D88-9B20-660B4C5FFEF1}" type="slidenum">
              <a:rPr lang="en-US" smtClean="0"/>
              <a:t>2</a:t>
            </a:fld>
            <a:endParaRPr lang="en-US"/>
          </a:p>
        </p:txBody>
      </p:sp>
    </p:spTree>
    <p:extLst>
      <p:ext uri="{BB962C8B-B14F-4D97-AF65-F5344CB8AC3E}">
        <p14:creationId xmlns:p14="http://schemas.microsoft.com/office/powerpoint/2010/main" val="22270674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Region 4 created 18,851 jobs earning $900.7 million in labor income, contributed $1.5 billion in value added, and generated a total economic impact of $3.4 billion in 2019.</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74601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21</a:t>
            </a:fld>
            <a:endParaRPr lang="en-US"/>
          </a:p>
        </p:txBody>
      </p:sp>
    </p:spTree>
    <p:extLst>
      <p:ext uri="{BB962C8B-B14F-4D97-AF65-F5344CB8AC3E}">
        <p14:creationId xmlns:p14="http://schemas.microsoft.com/office/powerpoint/2010/main" val="28285111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 provides additional aviation benefits that are not quantified in the previous slides.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22</a:t>
            </a:fld>
            <a:endParaRPr lang="en-US"/>
          </a:p>
        </p:txBody>
      </p:sp>
    </p:spTree>
    <p:extLst>
      <p:ext uri="{BB962C8B-B14F-4D97-AF65-F5344CB8AC3E}">
        <p14:creationId xmlns:p14="http://schemas.microsoft.com/office/powerpoint/2010/main" val="30176720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final study documents for both the Illinois Aviation Economic Impact Study and Illinois Aviation System Plan are available online at www.ilaviation.com. The website also includes individual airport brochures that can be downloaded for all airports included in the scope of the study.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23</a:t>
            </a:fld>
            <a:endParaRPr lang="en-US"/>
          </a:p>
        </p:txBody>
      </p:sp>
    </p:spTree>
    <p:extLst>
      <p:ext uri="{BB962C8B-B14F-4D97-AF65-F5344CB8AC3E}">
        <p14:creationId xmlns:p14="http://schemas.microsoft.com/office/powerpoint/2010/main" val="12647944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24</a:t>
            </a:fld>
            <a:endParaRPr lang="en-US"/>
          </a:p>
        </p:txBody>
      </p:sp>
    </p:spTree>
    <p:extLst>
      <p:ext uri="{BB962C8B-B14F-4D97-AF65-F5344CB8AC3E}">
        <p14:creationId xmlns:p14="http://schemas.microsoft.com/office/powerpoint/2010/main" val="14401196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25</a:t>
            </a:fld>
            <a:endParaRPr lang="en-US"/>
          </a:p>
        </p:txBody>
      </p:sp>
    </p:spTree>
    <p:extLst>
      <p:ext uri="{BB962C8B-B14F-4D97-AF65-F5344CB8AC3E}">
        <p14:creationId xmlns:p14="http://schemas.microsoft.com/office/powerpoint/2010/main" val="4286033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primary objectives of the Illinois Aviation Economic Impact Study (or EIS) were to identify the key components of aviation-related economic impacts, calculate impacts using the IMPLAN economic modeling software, and quantify the total economic impacts of the Illinois aviation system. This study evaluated quantitative data in terms of net economic contributions and developed case studies based on the unique contributions of aviation to the state, especially those that contribute to the quality of life of Illinoisans. This study used data collected from 2019 and as a result shows the findings from the system in 2019, without accounting for the effects of the COVID-19 pandemic. We’ll talk more in more detail about the types of impacts and the metrics used to quantify the economic contributions in later slides.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3</a:t>
            </a:fld>
            <a:endParaRPr lang="en-US"/>
          </a:p>
        </p:txBody>
      </p:sp>
    </p:spTree>
    <p:extLst>
      <p:ext uri="{BB962C8B-B14F-4D97-AF65-F5344CB8AC3E}">
        <p14:creationId xmlns:p14="http://schemas.microsoft.com/office/powerpoint/2010/main" val="2068015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The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Illinois Aviation Economic Impact Study </a:t>
            </a: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analyzed 85 public-use airports across the state.</a:t>
            </a:r>
          </a:p>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Of these 85 airports, 12 are Commercial Service and 73 are General Aviation (GA) airports.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4</a:t>
            </a:fld>
            <a:endParaRPr lang="en-US"/>
          </a:p>
        </p:txBody>
      </p:sp>
    </p:spTree>
    <p:extLst>
      <p:ext uri="{BB962C8B-B14F-4D97-AF65-F5344CB8AC3E}">
        <p14:creationId xmlns:p14="http://schemas.microsoft.com/office/powerpoint/2010/main" val="4075701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 provides on overview of the methodology employed to estimate the economic impacts, including definitions of the terminology used in the study.</a:t>
            </a:r>
          </a:p>
        </p:txBody>
      </p:sp>
      <p:sp>
        <p:nvSpPr>
          <p:cNvPr id="4" name="Slide Number Placeholder 3"/>
          <p:cNvSpPr>
            <a:spLocks noGrp="1"/>
          </p:cNvSpPr>
          <p:nvPr>
            <p:ph type="sldNum" sz="quarter" idx="5"/>
          </p:nvPr>
        </p:nvSpPr>
        <p:spPr/>
        <p:txBody>
          <a:bodyPr/>
          <a:lstStyle/>
          <a:p>
            <a:fld id="{449C329C-1D21-4D88-9B20-660B4C5FFEF1}" type="slidenum">
              <a:rPr lang="en-US" smtClean="0"/>
              <a:t>5</a:t>
            </a:fld>
            <a:endParaRPr lang="en-US"/>
          </a:p>
        </p:txBody>
      </p:sp>
    </p:spTree>
    <p:extLst>
      <p:ext uri="{BB962C8B-B14F-4D97-AF65-F5344CB8AC3E}">
        <p14:creationId xmlns:p14="http://schemas.microsoft.com/office/powerpoint/2010/main" val="1735210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There are three categories that were used to describe economic impacts and derive the total impacts by airport, region, and for the state. This table presents the three categories used in the Illinois Aviation Economic Impact Study including a definition of each. When the total economic impacts are presented, they represent the summation of the on-airport activity, out-of-state visitor spending, and freight/cargo activity. Freight/cargo activity is unique as it reflects an analysis of off-airport air cargo that assesses the reliance of off-airport industries in Illinois on off-airport air cargo that is transported through Illinois airports. The economic contributions of this air cargo to off-airport businesses are calculated on both the statewide and regional bases, not for individual airports. This analysis does not include the impacts of on-airport air cargo jobs such as FedEx or UPS, which are covered by other components of the Economic Impact Study.</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6</a:t>
            </a:fld>
            <a:endParaRPr lang="en-US"/>
          </a:p>
        </p:txBody>
      </p:sp>
    </p:spTree>
    <p:extLst>
      <p:ext uri="{BB962C8B-B14F-4D97-AF65-F5344CB8AC3E}">
        <p14:creationId xmlns:p14="http://schemas.microsoft.com/office/powerpoint/2010/main" val="275342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economic impacts of airports are expressed in terms of jobs, labor income, value added, and economic impact, with the definitions of each term provided.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It should be noted that the four economic impact measures shown should be considered independently and are not additive. For example, economic impact is NOT the sum of labor income and value added, but labor income is part of economic impact since it’s total expenditures which include labor income.</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7</a:t>
            </a:fld>
            <a:endParaRPr lang="en-US"/>
          </a:p>
        </p:txBody>
      </p:sp>
    </p:spTree>
    <p:extLst>
      <p:ext uri="{BB962C8B-B14F-4D97-AF65-F5344CB8AC3E}">
        <p14:creationId xmlns:p14="http://schemas.microsoft.com/office/powerpoint/2010/main" val="17087494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There are three main terms that are used to describe economic impacts. This table presents the three terms used in the Illinois Aviation Economic Impact Study with their meaning and the economic industry term for reference. Direct impacts are the initial impacts created as a result of the airport’s operation, both in terms of onsite jobs and those created by spending from visitors who arrived at the airport. Direct impacts create both supplier sales and income re-spending and are calculated to reflect the impacts throughout the region and state. Many times, supplier sales and income res-spending are referred to as multiplier impacts as they can only be determined using a model such as IMPLAN. When the total economic impacts are presented, they represent the summation of the direct, supplier sales, and income re-spending effects. When examined on the regional level, the supplier sales and income re-spending are those that occur in the region compared to the state level which identifies the impacts associated with supplier sales and income re-spending of the direct impacts throughout the state.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8</a:t>
            </a:fld>
            <a:endParaRPr lang="en-US"/>
          </a:p>
        </p:txBody>
      </p:sp>
    </p:spTree>
    <p:extLst>
      <p:ext uri="{BB962C8B-B14F-4D97-AF65-F5344CB8AC3E}">
        <p14:creationId xmlns:p14="http://schemas.microsoft.com/office/powerpoint/2010/main" val="11011103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total economic impact of airports is the sum of direct impacts, multiplier impacts (both supplier sales and income re-spending), and statewide freight/cargo, the results of which are expressed in terms of jobs, labor income, value added, and total economic impact. Direct impacts are generated by two main streams: on-airport business activity and out-of-state visitor spending. Both streams are analyzed at the airport-specific level. Multiplier impacts are generated as a result of direct impacts. Freight/cargo is analyzed at the statewide and regional levels, and is done at an industry level, not company level. On-airport activity, visitor spending, and off-airport freight/cargo impacts are described in more detail in the following slides.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9</a:t>
            </a:fld>
            <a:endParaRPr lang="en-US"/>
          </a:p>
        </p:txBody>
      </p:sp>
    </p:spTree>
    <p:extLst>
      <p:ext uri="{BB962C8B-B14F-4D97-AF65-F5344CB8AC3E}">
        <p14:creationId xmlns:p14="http://schemas.microsoft.com/office/powerpoint/2010/main" val="4195785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83111"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87247ED6-9BBE-4B81-B6E7-02B7B5D24D20}"/>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1250256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15891EF0-2B9A-4A1E-BF4F-D879F1363723}"/>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4041982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9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3C7A39C6-A7A4-4D16-B917-10E68D01294B}"/>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375144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2"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2"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86DCD5CF-7D54-466E-9950-4F5FB20D801D}"/>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2073313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87979"/>
            <a:ext cx="10515605" cy="44722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
        <p:nvSpPr>
          <p:cNvPr id="4" name="Title 3">
            <a:extLst>
              <a:ext uri="{FF2B5EF4-FFF2-40B4-BE49-F238E27FC236}">
                <a16:creationId xmlns:a16="http://schemas.microsoft.com/office/drawing/2014/main" id="{CCFB5B63-6650-4FAA-9F25-C882BF0CB2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79959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87979"/>
            <a:ext cx="10515605" cy="44722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
        <p:nvSpPr>
          <p:cNvPr id="4" name="Title 3">
            <a:extLst>
              <a:ext uri="{FF2B5EF4-FFF2-40B4-BE49-F238E27FC236}">
                <a16:creationId xmlns:a16="http://schemas.microsoft.com/office/drawing/2014/main" id="{CCFB5B63-6650-4FAA-9F25-C882BF0CB2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58439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Tree>
    <p:extLst>
      <p:ext uri="{BB962C8B-B14F-4D97-AF65-F5344CB8AC3E}">
        <p14:creationId xmlns:p14="http://schemas.microsoft.com/office/powerpoint/2010/main" val="8205876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9247909" cy="112285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487979"/>
            <a:ext cx="10515605" cy="447224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
        <p:nvSpPr>
          <p:cNvPr id="5" name="Rectangle 4">
            <a:extLst>
              <a:ext uri="{FF2B5EF4-FFF2-40B4-BE49-F238E27FC236}">
                <a16:creationId xmlns:a16="http://schemas.microsoft.com/office/drawing/2014/main" id="{08F8F106-F4D1-4395-9223-8D4946505416}"/>
              </a:ext>
            </a:extLst>
          </p:cNvPr>
          <p:cNvSpPr/>
          <p:nvPr userDrawn="1"/>
        </p:nvSpPr>
        <p:spPr>
          <a:xfrm>
            <a:off x="10390908" y="166255"/>
            <a:ext cx="1801092" cy="1131165"/>
          </a:xfrm>
          <a:custGeom>
            <a:avLst/>
            <a:gdLst>
              <a:gd name="connsiteX0" fmla="*/ 0 w 1593273"/>
              <a:gd name="connsiteY0" fmla="*/ 0 h 1122852"/>
              <a:gd name="connsiteX1" fmla="*/ 1593273 w 1593273"/>
              <a:gd name="connsiteY1" fmla="*/ 0 h 1122852"/>
              <a:gd name="connsiteX2" fmla="*/ 1593273 w 1593273"/>
              <a:gd name="connsiteY2" fmla="*/ 1122852 h 1122852"/>
              <a:gd name="connsiteX3" fmla="*/ 0 w 1593273"/>
              <a:gd name="connsiteY3" fmla="*/ 1122852 h 1122852"/>
              <a:gd name="connsiteX4" fmla="*/ 0 w 1593273"/>
              <a:gd name="connsiteY4" fmla="*/ 0 h 1122852"/>
              <a:gd name="connsiteX0" fmla="*/ 0 w 1593273"/>
              <a:gd name="connsiteY0" fmla="*/ 0 h 1131165"/>
              <a:gd name="connsiteX1" fmla="*/ 1593273 w 1593273"/>
              <a:gd name="connsiteY1" fmla="*/ 0 h 1131165"/>
              <a:gd name="connsiteX2" fmla="*/ 1593273 w 1593273"/>
              <a:gd name="connsiteY2" fmla="*/ 1122852 h 1131165"/>
              <a:gd name="connsiteX3" fmla="*/ 473826 w 1593273"/>
              <a:gd name="connsiteY3" fmla="*/ 1131165 h 1131165"/>
              <a:gd name="connsiteX4" fmla="*/ 0 w 1593273"/>
              <a:gd name="connsiteY4" fmla="*/ 0 h 1131165"/>
              <a:gd name="connsiteX0" fmla="*/ 0 w 1801092"/>
              <a:gd name="connsiteY0" fmla="*/ 8313 h 1131165"/>
              <a:gd name="connsiteX1" fmla="*/ 1801092 w 1801092"/>
              <a:gd name="connsiteY1" fmla="*/ 0 h 1131165"/>
              <a:gd name="connsiteX2" fmla="*/ 1801092 w 1801092"/>
              <a:gd name="connsiteY2" fmla="*/ 1122852 h 1131165"/>
              <a:gd name="connsiteX3" fmla="*/ 681645 w 1801092"/>
              <a:gd name="connsiteY3" fmla="*/ 1131165 h 1131165"/>
              <a:gd name="connsiteX4" fmla="*/ 0 w 1801092"/>
              <a:gd name="connsiteY4" fmla="*/ 8313 h 1131165"/>
              <a:gd name="connsiteX0" fmla="*/ 0 w 1801092"/>
              <a:gd name="connsiteY0" fmla="*/ 8313 h 1131165"/>
              <a:gd name="connsiteX1" fmla="*/ 1801092 w 1801092"/>
              <a:gd name="connsiteY1" fmla="*/ 0 h 1131165"/>
              <a:gd name="connsiteX2" fmla="*/ 1801092 w 1801092"/>
              <a:gd name="connsiteY2" fmla="*/ 1122852 h 1131165"/>
              <a:gd name="connsiteX3" fmla="*/ 498765 w 1801092"/>
              <a:gd name="connsiteY3" fmla="*/ 1131165 h 1131165"/>
              <a:gd name="connsiteX4" fmla="*/ 0 w 1801092"/>
              <a:gd name="connsiteY4" fmla="*/ 8313 h 1131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092" h="1131165">
                <a:moveTo>
                  <a:pt x="0" y="8313"/>
                </a:moveTo>
                <a:lnTo>
                  <a:pt x="1801092" y="0"/>
                </a:lnTo>
                <a:lnTo>
                  <a:pt x="1801092" y="1122852"/>
                </a:lnTo>
                <a:lnTo>
                  <a:pt x="498765" y="1131165"/>
                </a:lnTo>
                <a:lnTo>
                  <a:pt x="0" y="8313"/>
                </a:lnTo>
                <a:close/>
              </a:path>
            </a:pathLst>
          </a:custGeom>
          <a:solidFill>
            <a:srgbClr val="F1F3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with medium confidence">
            <a:extLst>
              <a:ext uri="{FF2B5EF4-FFF2-40B4-BE49-F238E27FC236}">
                <a16:creationId xmlns:a16="http://schemas.microsoft.com/office/drawing/2014/main" id="{BE7F449C-7CC8-40F7-9B85-FCE6E27CE08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709725" y="232757"/>
            <a:ext cx="1288149" cy="665020"/>
          </a:xfrm>
          <a:prstGeom prst="rect">
            <a:avLst/>
          </a:prstGeom>
        </p:spPr>
      </p:pic>
    </p:spTree>
    <p:extLst>
      <p:ext uri="{BB962C8B-B14F-4D97-AF65-F5344CB8AC3E}">
        <p14:creationId xmlns:p14="http://schemas.microsoft.com/office/powerpoint/2010/main" val="1417878557"/>
      </p:ext>
    </p:extLst>
  </p:cSld>
  <p:clrMap bg1="lt1" tx1="dk1" bg2="lt2" tx2="dk2" accent1="accent1" accent2="accent2" accent3="accent3" accent4="accent4" accent5="accent5" accent6="accent6" hlink="hlink" folHlink="folHlink"/>
  <p:sldLayoutIdLst>
    <p:sldLayoutId id="2147483670" r:id="rId1"/>
    <p:sldLayoutId id="2147483685" r:id="rId2"/>
    <p:sldLayoutId id="2147483690" r:id="rId3"/>
    <p:sldLayoutId id="2147483686" r:id="rId4"/>
    <p:sldLayoutId id="2147483693" r:id="rId5"/>
    <p:sldLayoutId id="2147483671" r:id="rId6"/>
    <p:sldLayoutId id="2147483680" r:id="rId7"/>
  </p:sldLayoutIdLst>
  <p:hf hdr="0" ftr="0"/>
  <p:txStyles>
    <p:titleStyle>
      <a:lvl1pPr algn="l" defTabSz="914400" rtl="0" eaLnBrk="1" latinLnBrk="0" hangingPunct="1">
        <a:lnSpc>
          <a:spcPct val="90000"/>
        </a:lnSpc>
        <a:spcBef>
          <a:spcPct val="0"/>
        </a:spcBef>
        <a:buNone/>
        <a:defRPr sz="3800" kern="1200">
          <a:solidFill>
            <a:schemeClr val="tx1"/>
          </a:solidFill>
          <a:latin typeface="Arial" panose="020B0604020202020204" pitchFamily="34" charset="0"/>
          <a:ea typeface="+mj-ea"/>
          <a:cs typeface="Arial" panose="020B0604020202020204" pitchFamily="34" charset="0"/>
        </a:defRPr>
      </a:lvl1pPr>
    </p:titleStyle>
    <p:bodyStyle>
      <a:lvl1pPr marL="457200" indent="-457200" algn="l" defTabSz="914400" rtl="0" eaLnBrk="1" latinLnBrk="0" hangingPunct="1">
        <a:lnSpc>
          <a:spcPct val="90000"/>
        </a:lnSpc>
        <a:spcBef>
          <a:spcPts val="1000"/>
        </a:spcBef>
        <a:buFont typeface="Wingdings" panose="05000000000000000000" pitchFamily="2" charset="2"/>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2.sv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2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2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7.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6.svg"/><Relationship Id="rId4" Type="http://schemas.openxmlformats.org/officeDocument/2006/relationships/image" Target="../media/image22.sv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405FA07-67F2-4B42-9C95-A4611DD5D9C1}"/>
              </a:ext>
            </a:extLst>
          </p:cNvPr>
          <p:cNvSpPr>
            <a:spLocks noGrp="1"/>
          </p:cNvSpPr>
          <p:nvPr>
            <p:ph type="ctrTitle"/>
          </p:nvPr>
        </p:nvSpPr>
        <p:spPr>
          <a:xfrm>
            <a:off x="831890" y="715039"/>
            <a:ext cx="10766552" cy="2387600"/>
          </a:xfrm>
        </p:spPr>
        <p:txBody>
          <a:bodyPr>
            <a:normAutofit/>
          </a:bodyPr>
          <a:lstStyle/>
          <a:p>
            <a:r>
              <a:rPr lang="en-US" sz="4800" dirty="0">
                <a:latin typeface="Arial"/>
                <a:cs typeface="Arial"/>
              </a:rPr>
              <a:t>Crawford County Airport</a:t>
            </a:r>
            <a:br>
              <a:rPr lang="en-US" dirty="0"/>
            </a:br>
            <a:r>
              <a:rPr lang="en-US" sz="4400" b="1" dirty="0">
                <a:solidFill>
                  <a:schemeClr val="accent5">
                    <a:lumMod val="60000"/>
                    <a:lumOff val="40000"/>
                  </a:schemeClr>
                </a:solidFill>
                <a:latin typeface="Arial"/>
                <a:cs typeface="Arial"/>
              </a:rPr>
              <a:t>Illinois Aviation </a:t>
            </a:r>
            <a:br>
              <a:rPr lang="en-US" sz="4400" b="1" dirty="0">
                <a:latin typeface="Arial"/>
                <a:cs typeface="Arial"/>
              </a:rPr>
            </a:br>
            <a:r>
              <a:rPr lang="en-US" sz="4400" b="1" dirty="0">
                <a:solidFill>
                  <a:schemeClr val="accent5">
                    <a:lumMod val="60000"/>
                    <a:lumOff val="40000"/>
                  </a:schemeClr>
                </a:solidFill>
                <a:latin typeface="Arial"/>
                <a:cs typeface="Arial"/>
              </a:rPr>
              <a:t>Economic Impact Study</a:t>
            </a:r>
          </a:p>
        </p:txBody>
      </p:sp>
      <p:sp>
        <p:nvSpPr>
          <p:cNvPr id="7" name="Subtitle 6">
            <a:extLst>
              <a:ext uri="{FF2B5EF4-FFF2-40B4-BE49-F238E27FC236}">
                <a16:creationId xmlns:a16="http://schemas.microsoft.com/office/drawing/2014/main" id="{B0F070F5-85FF-4035-B400-B60D3C4C5CA7}"/>
              </a:ext>
            </a:extLst>
          </p:cNvPr>
          <p:cNvSpPr>
            <a:spLocks noGrp="1"/>
          </p:cNvSpPr>
          <p:nvPr>
            <p:ph type="subTitle" idx="1"/>
          </p:nvPr>
        </p:nvSpPr>
        <p:spPr/>
        <p:txBody>
          <a:bodyPr/>
          <a:lstStyle/>
          <a:p>
            <a:r>
              <a:rPr lang="en-US"/>
              <a:t>[</a:t>
            </a:r>
            <a:r>
              <a:rPr lang="en-US">
                <a:highlight>
                  <a:srgbClr val="FFFF00"/>
                </a:highlight>
              </a:rPr>
              <a:t>Insert Date</a:t>
            </a:r>
            <a:r>
              <a:rPr lang="en-US"/>
              <a:t>]</a:t>
            </a:r>
          </a:p>
        </p:txBody>
      </p:sp>
      <p:pic>
        <p:nvPicPr>
          <p:cNvPr id="5" name="Picture 4" descr="Graphical user interface&#10;&#10;Description automatically generated">
            <a:extLst>
              <a:ext uri="{FF2B5EF4-FFF2-40B4-BE49-F238E27FC236}">
                <a16:creationId xmlns:a16="http://schemas.microsoft.com/office/drawing/2014/main" id="{C152F999-1C4E-4B41-B83C-8C97C4C8C9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1996" y="241486"/>
            <a:ext cx="2160693" cy="566383"/>
          </a:xfrm>
          <a:prstGeom prst="rect">
            <a:avLst/>
          </a:prstGeom>
        </p:spPr>
      </p:pic>
    </p:spTree>
    <p:extLst>
      <p:ext uri="{BB962C8B-B14F-4D97-AF65-F5344CB8AC3E}">
        <p14:creationId xmlns:p14="http://schemas.microsoft.com/office/powerpoint/2010/main" val="240532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10</a:t>
            </a:fld>
            <a:endParaRPr lang="en-US"/>
          </a:p>
        </p:txBody>
      </p:sp>
      <p:sp>
        <p:nvSpPr>
          <p:cNvPr id="6" name="Title 5">
            <a:extLst>
              <a:ext uri="{FF2B5EF4-FFF2-40B4-BE49-F238E27FC236}">
                <a16:creationId xmlns:a16="http://schemas.microsoft.com/office/drawing/2014/main" id="{038DE620-58F0-428E-BAD9-7FF69D0D1A3F}"/>
              </a:ext>
            </a:extLst>
          </p:cNvPr>
          <p:cNvSpPr>
            <a:spLocks noGrp="1"/>
          </p:cNvSpPr>
          <p:nvPr>
            <p:ph type="title"/>
          </p:nvPr>
        </p:nvSpPr>
        <p:spPr/>
        <p:txBody>
          <a:bodyPr>
            <a:normAutofit/>
          </a:bodyPr>
          <a:lstStyle/>
          <a:p>
            <a:r>
              <a:rPr lang="en-US"/>
              <a:t>Data Sources and Years</a:t>
            </a:r>
          </a:p>
        </p:txBody>
      </p:sp>
      <p:sp>
        <p:nvSpPr>
          <p:cNvPr id="13" name="TextBox 12">
            <a:extLst>
              <a:ext uri="{FF2B5EF4-FFF2-40B4-BE49-F238E27FC236}">
                <a16:creationId xmlns:a16="http://schemas.microsoft.com/office/drawing/2014/main" id="{3A8D43D4-3889-4CAA-9620-1DA36A5329F1}"/>
              </a:ext>
            </a:extLst>
          </p:cNvPr>
          <p:cNvSpPr txBox="1"/>
          <p:nvPr/>
        </p:nvSpPr>
        <p:spPr>
          <a:xfrm>
            <a:off x="1510995" y="1454063"/>
            <a:ext cx="4093029" cy="412934"/>
          </a:xfrm>
          <a:prstGeom prst="rect">
            <a:avLst/>
          </a:prstGeom>
          <a:noFill/>
        </p:spPr>
        <p:txBody>
          <a:bodyPr wrap="square" rtlCol="0">
            <a:spAutoFit/>
          </a:bodyPr>
          <a:lstStyle/>
          <a:p>
            <a:pPr>
              <a:lnSpc>
                <a:spcPts val="2500"/>
              </a:lnSpc>
            </a:pPr>
            <a:r>
              <a:rPr lang="en-US" sz="2400" b="1"/>
              <a:t>Study Data Sources</a:t>
            </a:r>
          </a:p>
        </p:txBody>
      </p:sp>
      <p:sp>
        <p:nvSpPr>
          <p:cNvPr id="14" name="TextBox 13">
            <a:extLst>
              <a:ext uri="{FF2B5EF4-FFF2-40B4-BE49-F238E27FC236}">
                <a16:creationId xmlns:a16="http://schemas.microsoft.com/office/drawing/2014/main" id="{FF177BD4-379A-4980-9E38-5EDB7E2C2008}"/>
              </a:ext>
            </a:extLst>
          </p:cNvPr>
          <p:cNvSpPr txBox="1"/>
          <p:nvPr/>
        </p:nvSpPr>
        <p:spPr>
          <a:xfrm>
            <a:off x="6642390" y="1454063"/>
            <a:ext cx="4344884" cy="412934"/>
          </a:xfrm>
          <a:prstGeom prst="rect">
            <a:avLst/>
          </a:prstGeom>
          <a:noFill/>
        </p:spPr>
        <p:txBody>
          <a:bodyPr wrap="square" rtlCol="0">
            <a:spAutoFit/>
          </a:bodyPr>
          <a:lstStyle/>
          <a:p>
            <a:pPr algn="ctr">
              <a:lnSpc>
                <a:spcPts val="2500"/>
              </a:lnSpc>
            </a:pPr>
            <a:r>
              <a:rPr lang="en-US" sz="2400" b="1"/>
              <a:t>Study Data Source Years</a:t>
            </a:r>
          </a:p>
        </p:txBody>
      </p:sp>
      <p:sp>
        <p:nvSpPr>
          <p:cNvPr id="8" name="TextBox 7">
            <a:extLst>
              <a:ext uri="{FF2B5EF4-FFF2-40B4-BE49-F238E27FC236}">
                <a16:creationId xmlns:a16="http://schemas.microsoft.com/office/drawing/2014/main" id="{1811E264-7AD5-4600-ADD1-CE5075B8DE18}"/>
              </a:ext>
            </a:extLst>
          </p:cNvPr>
          <p:cNvSpPr txBox="1"/>
          <p:nvPr/>
        </p:nvSpPr>
        <p:spPr>
          <a:xfrm>
            <a:off x="1655066" y="1989640"/>
            <a:ext cx="3730009" cy="369332"/>
          </a:xfrm>
          <a:prstGeom prst="rect">
            <a:avLst/>
          </a:prstGeom>
          <a:solidFill>
            <a:schemeClr val="accent4"/>
          </a:solidFill>
        </p:spPr>
        <p:txBody>
          <a:bodyPr wrap="square" rtlCol="0">
            <a:spAutoFit/>
          </a:bodyPr>
          <a:lstStyle/>
          <a:p>
            <a:r>
              <a:rPr lang="en-US" b="1">
                <a:solidFill>
                  <a:srgbClr val="FFFFFF"/>
                </a:solidFill>
              </a:rPr>
              <a:t>On-Airport Impacts</a:t>
            </a:r>
          </a:p>
        </p:txBody>
      </p:sp>
      <p:sp>
        <p:nvSpPr>
          <p:cNvPr id="15" name="Right Triangle 14">
            <a:extLst>
              <a:ext uri="{FF2B5EF4-FFF2-40B4-BE49-F238E27FC236}">
                <a16:creationId xmlns:a16="http://schemas.microsoft.com/office/drawing/2014/main" id="{CECCED30-9E17-4C59-A6A1-CD55905C9133}"/>
              </a:ext>
            </a:extLst>
          </p:cNvPr>
          <p:cNvSpPr/>
          <p:nvPr/>
        </p:nvSpPr>
        <p:spPr>
          <a:xfrm rot="16200000">
            <a:off x="7058056" y="845120"/>
            <a:ext cx="6438656" cy="643865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A6F9FA27-5911-47AF-9C7E-57A20A229155}"/>
              </a:ext>
            </a:extLst>
          </p:cNvPr>
          <p:cNvSpPr txBox="1"/>
          <p:nvPr/>
        </p:nvSpPr>
        <p:spPr>
          <a:xfrm>
            <a:off x="1655065" y="2437944"/>
            <a:ext cx="2888812" cy="923330"/>
          </a:xfrm>
          <a:prstGeom prst="rect">
            <a:avLst/>
          </a:prstGeom>
          <a:noFill/>
        </p:spPr>
        <p:txBody>
          <a:bodyPr wrap="square" rtlCol="0">
            <a:spAutoFit/>
          </a:bodyPr>
          <a:lstStyle/>
          <a:p>
            <a:r>
              <a:rPr lang="en-US">
                <a:solidFill>
                  <a:schemeClr val="accent2"/>
                </a:solidFill>
              </a:rPr>
              <a:t>Airport Manager Survey</a:t>
            </a:r>
          </a:p>
          <a:p>
            <a:r>
              <a:rPr lang="en-US">
                <a:solidFill>
                  <a:schemeClr val="accent2"/>
                </a:solidFill>
              </a:rPr>
              <a:t>Airport Tenant Survey</a:t>
            </a:r>
          </a:p>
          <a:p>
            <a:r>
              <a:rPr lang="en-US">
                <a:solidFill>
                  <a:schemeClr val="accent2"/>
                </a:solidFill>
              </a:rPr>
              <a:t>IDOT Aeronautics</a:t>
            </a:r>
          </a:p>
        </p:txBody>
      </p:sp>
      <p:sp>
        <p:nvSpPr>
          <p:cNvPr id="17" name="TextBox 16">
            <a:extLst>
              <a:ext uri="{FF2B5EF4-FFF2-40B4-BE49-F238E27FC236}">
                <a16:creationId xmlns:a16="http://schemas.microsoft.com/office/drawing/2014/main" id="{3AA8B60D-63F3-4D07-B9C0-B93EE1D77EA1}"/>
              </a:ext>
            </a:extLst>
          </p:cNvPr>
          <p:cNvSpPr txBox="1"/>
          <p:nvPr/>
        </p:nvSpPr>
        <p:spPr>
          <a:xfrm>
            <a:off x="1655066" y="3421492"/>
            <a:ext cx="3730009" cy="369332"/>
          </a:xfrm>
          <a:prstGeom prst="rect">
            <a:avLst/>
          </a:prstGeom>
          <a:solidFill>
            <a:schemeClr val="accent2"/>
          </a:solidFill>
        </p:spPr>
        <p:txBody>
          <a:bodyPr wrap="square" rtlCol="0">
            <a:spAutoFit/>
          </a:bodyPr>
          <a:lstStyle/>
          <a:p>
            <a:r>
              <a:rPr lang="en-US" b="1">
                <a:solidFill>
                  <a:srgbClr val="FFFFFF"/>
                </a:solidFill>
              </a:rPr>
              <a:t>Visitor Spending</a:t>
            </a:r>
          </a:p>
        </p:txBody>
      </p:sp>
      <p:sp>
        <p:nvSpPr>
          <p:cNvPr id="18" name="TextBox 17">
            <a:extLst>
              <a:ext uri="{FF2B5EF4-FFF2-40B4-BE49-F238E27FC236}">
                <a16:creationId xmlns:a16="http://schemas.microsoft.com/office/drawing/2014/main" id="{F2875499-3A83-489B-8913-E14FF4164CB4}"/>
              </a:ext>
            </a:extLst>
          </p:cNvPr>
          <p:cNvSpPr txBox="1"/>
          <p:nvPr/>
        </p:nvSpPr>
        <p:spPr>
          <a:xfrm>
            <a:off x="1601364" y="3869796"/>
            <a:ext cx="3783712" cy="1200329"/>
          </a:xfrm>
          <a:prstGeom prst="rect">
            <a:avLst/>
          </a:prstGeom>
          <a:noFill/>
        </p:spPr>
        <p:txBody>
          <a:bodyPr wrap="square" rtlCol="0">
            <a:spAutoFit/>
          </a:bodyPr>
          <a:lstStyle/>
          <a:p>
            <a:r>
              <a:rPr lang="en-US">
                <a:solidFill>
                  <a:schemeClr val="accent2"/>
                </a:solidFill>
              </a:rPr>
              <a:t>Commercial Service Visitor Survey</a:t>
            </a:r>
          </a:p>
          <a:p>
            <a:r>
              <a:rPr lang="en-US">
                <a:solidFill>
                  <a:schemeClr val="accent2"/>
                </a:solidFill>
              </a:rPr>
              <a:t>General Aviation Visitor Survey</a:t>
            </a:r>
          </a:p>
          <a:p>
            <a:r>
              <a:rPr lang="en-US">
                <a:solidFill>
                  <a:schemeClr val="accent2"/>
                </a:solidFill>
              </a:rPr>
              <a:t>IDOT Aeronautics</a:t>
            </a:r>
          </a:p>
          <a:p>
            <a:r>
              <a:rPr lang="en-US">
                <a:solidFill>
                  <a:schemeClr val="accent2"/>
                </a:solidFill>
              </a:rPr>
              <a:t>FAA</a:t>
            </a:r>
          </a:p>
        </p:txBody>
      </p:sp>
      <p:sp>
        <p:nvSpPr>
          <p:cNvPr id="19" name="TextBox 18">
            <a:extLst>
              <a:ext uri="{FF2B5EF4-FFF2-40B4-BE49-F238E27FC236}">
                <a16:creationId xmlns:a16="http://schemas.microsoft.com/office/drawing/2014/main" id="{34F78222-B4EF-4817-AA1E-EC8C62430CAD}"/>
              </a:ext>
            </a:extLst>
          </p:cNvPr>
          <p:cNvSpPr txBox="1"/>
          <p:nvPr/>
        </p:nvSpPr>
        <p:spPr>
          <a:xfrm>
            <a:off x="1655065" y="5112916"/>
            <a:ext cx="3730009" cy="369332"/>
          </a:xfrm>
          <a:prstGeom prst="rect">
            <a:avLst/>
          </a:prstGeom>
          <a:solidFill>
            <a:schemeClr val="accent6"/>
          </a:solidFill>
        </p:spPr>
        <p:txBody>
          <a:bodyPr wrap="square" rtlCol="0">
            <a:spAutoFit/>
          </a:bodyPr>
          <a:lstStyle/>
          <a:p>
            <a:r>
              <a:rPr lang="en-US" b="1">
                <a:solidFill>
                  <a:srgbClr val="FFFFFF"/>
                </a:solidFill>
              </a:rPr>
              <a:t>Freight/Cargo</a:t>
            </a:r>
          </a:p>
        </p:txBody>
      </p:sp>
      <p:sp>
        <p:nvSpPr>
          <p:cNvPr id="20" name="TextBox 19">
            <a:extLst>
              <a:ext uri="{FF2B5EF4-FFF2-40B4-BE49-F238E27FC236}">
                <a16:creationId xmlns:a16="http://schemas.microsoft.com/office/drawing/2014/main" id="{02EDF783-6037-4B22-995D-844E530C076B}"/>
              </a:ext>
            </a:extLst>
          </p:cNvPr>
          <p:cNvSpPr txBox="1"/>
          <p:nvPr/>
        </p:nvSpPr>
        <p:spPr>
          <a:xfrm>
            <a:off x="1601363" y="5561220"/>
            <a:ext cx="4002662" cy="646331"/>
          </a:xfrm>
          <a:prstGeom prst="rect">
            <a:avLst/>
          </a:prstGeom>
          <a:noFill/>
        </p:spPr>
        <p:txBody>
          <a:bodyPr wrap="square" rtlCol="0">
            <a:spAutoFit/>
          </a:bodyPr>
          <a:lstStyle/>
          <a:p>
            <a:r>
              <a:rPr lang="en-US">
                <a:solidFill>
                  <a:schemeClr val="accent2"/>
                </a:solidFill>
              </a:rPr>
              <a:t>U.S. Census Bureau’s Foreign Trade Division Freight Analysis Framework</a:t>
            </a:r>
          </a:p>
        </p:txBody>
      </p:sp>
      <p:sp>
        <p:nvSpPr>
          <p:cNvPr id="21" name="Rectangle 20">
            <a:extLst>
              <a:ext uri="{FF2B5EF4-FFF2-40B4-BE49-F238E27FC236}">
                <a16:creationId xmlns:a16="http://schemas.microsoft.com/office/drawing/2014/main" id="{FF7362C5-9832-4FFA-AA22-559D704FD1EE}"/>
              </a:ext>
            </a:extLst>
          </p:cNvPr>
          <p:cNvSpPr/>
          <p:nvPr/>
        </p:nvSpPr>
        <p:spPr>
          <a:xfrm>
            <a:off x="6480265" y="2037257"/>
            <a:ext cx="6065303" cy="3917384"/>
          </a:xfrm>
          <a:prstGeom prst="rect">
            <a:avLst/>
          </a:prstGeom>
          <a:solidFill>
            <a:schemeClr val="bg1">
              <a:alpha val="8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80BD80BB-3893-459C-8823-52369E643C09}"/>
              </a:ext>
            </a:extLst>
          </p:cNvPr>
          <p:cNvCxnSpPr>
            <a:cxnSpLocks/>
          </p:cNvCxnSpPr>
          <p:nvPr/>
        </p:nvCxnSpPr>
        <p:spPr>
          <a:xfrm>
            <a:off x="7494807" y="2419813"/>
            <a:ext cx="0" cy="1364808"/>
          </a:xfrm>
          <a:prstGeom prst="line">
            <a:avLst/>
          </a:prstGeom>
          <a:ln w="762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4058FF9-73AB-4CB6-BFCE-362618692DF3}"/>
              </a:ext>
            </a:extLst>
          </p:cNvPr>
          <p:cNvCxnSpPr>
            <a:cxnSpLocks/>
          </p:cNvCxnSpPr>
          <p:nvPr/>
        </p:nvCxnSpPr>
        <p:spPr>
          <a:xfrm>
            <a:off x="7494807" y="4132974"/>
            <a:ext cx="0" cy="1546558"/>
          </a:xfrm>
          <a:prstGeom prst="line">
            <a:avLst/>
          </a:prstGeom>
          <a:ln w="76200">
            <a:solidFill>
              <a:srgbClr val="FFFFFF"/>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3FABBB96-5715-48A6-A05B-2EE522DA7536}"/>
              </a:ext>
            </a:extLst>
          </p:cNvPr>
          <p:cNvSpPr txBox="1"/>
          <p:nvPr/>
        </p:nvSpPr>
        <p:spPr>
          <a:xfrm rot="16200000">
            <a:off x="6259200" y="4675322"/>
            <a:ext cx="1921292" cy="415498"/>
          </a:xfrm>
          <a:prstGeom prst="rect">
            <a:avLst/>
          </a:prstGeom>
          <a:noFill/>
        </p:spPr>
        <p:txBody>
          <a:bodyPr wrap="square" rtlCol="0">
            <a:spAutoFit/>
          </a:bodyPr>
          <a:lstStyle/>
          <a:p>
            <a:pPr algn="ctr"/>
            <a:r>
              <a:rPr lang="en-US" sz="2100">
                <a:solidFill>
                  <a:srgbClr val="FFFFFF"/>
                </a:solidFill>
                <a:latin typeface="Arial Black" panose="020B0A04020102020204" pitchFamily="34" charset="0"/>
              </a:rPr>
              <a:t>2020 / 2021</a:t>
            </a:r>
          </a:p>
        </p:txBody>
      </p:sp>
      <p:sp>
        <p:nvSpPr>
          <p:cNvPr id="32" name="TextBox 31">
            <a:extLst>
              <a:ext uri="{FF2B5EF4-FFF2-40B4-BE49-F238E27FC236}">
                <a16:creationId xmlns:a16="http://schemas.microsoft.com/office/drawing/2014/main" id="{049D3E14-05E0-46C3-825E-DBE709598E5F}"/>
              </a:ext>
            </a:extLst>
          </p:cNvPr>
          <p:cNvSpPr txBox="1"/>
          <p:nvPr/>
        </p:nvSpPr>
        <p:spPr>
          <a:xfrm>
            <a:off x="7582249" y="2502052"/>
            <a:ext cx="4212483" cy="1200329"/>
          </a:xfrm>
          <a:prstGeom prst="rect">
            <a:avLst/>
          </a:prstGeom>
          <a:noFill/>
        </p:spPr>
        <p:txBody>
          <a:bodyPr wrap="square" rtlCol="0">
            <a:spAutoFit/>
          </a:bodyPr>
          <a:lstStyle/>
          <a:p>
            <a:r>
              <a:rPr lang="en-US">
                <a:solidFill>
                  <a:schemeClr val="accent5">
                    <a:lumMod val="20000"/>
                    <a:lumOff val="80000"/>
                  </a:schemeClr>
                </a:solidFill>
              </a:rPr>
              <a:t>Airport Manager Survey</a:t>
            </a:r>
          </a:p>
          <a:p>
            <a:r>
              <a:rPr lang="en-US">
                <a:solidFill>
                  <a:schemeClr val="accent5">
                    <a:lumMod val="20000"/>
                    <a:lumOff val="80000"/>
                  </a:schemeClr>
                </a:solidFill>
              </a:rPr>
              <a:t>Airport Tenant Survey</a:t>
            </a:r>
          </a:p>
          <a:p>
            <a:r>
              <a:rPr lang="en-US">
                <a:solidFill>
                  <a:schemeClr val="accent5">
                    <a:lumMod val="20000"/>
                    <a:lumOff val="80000"/>
                  </a:schemeClr>
                </a:solidFill>
              </a:rPr>
              <a:t>FAA Enplanements</a:t>
            </a:r>
          </a:p>
          <a:p>
            <a:r>
              <a:rPr lang="en-US">
                <a:solidFill>
                  <a:schemeClr val="accent5">
                    <a:lumMod val="20000"/>
                    <a:lumOff val="80000"/>
                  </a:schemeClr>
                </a:solidFill>
              </a:rPr>
              <a:t>FAA Operations</a:t>
            </a:r>
          </a:p>
        </p:txBody>
      </p:sp>
      <p:sp>
        <p:nvSpPr>
          <p:cNvPr id="34" name="TextBox 33">
            <a:extLst>
              <a:ext uri="{FF2B5EF4-FFF2-40B4-BE49-F238E27FC236}">
                <a16:creationId xmlns:a16="http://schemas.microsoft.com/office/drawing/2014/main" id="{094DA446-23C6-433E-A1A1-CB3CFFFC6782}"/>
              </a:ext>
            </a:extLst>
          </p:cNvPr>
          <p:cNvSpPr txBox="1"/>
          <p:nvPr/>
        </p:nvSpPr>
        <p:spPr>
          <a:xfrm>
            <a:off x="7582249" y="4583087"/>
            <a:ext cx="4261378" cy="646331"/>
          </a:xfrm>
          <a:prstGeom prst="rect">
            <a:avLst/>
          </a:prstGeom>
          <a:noFill/>
        </p:spPr>
        <p:txBody>
          <a:bodyPr wrap="square" rtlCol="0">
            <a:spAutoFit/>
          </a:bodyPr>
          <a:lstStyle/>
          <a:p>
            <a:r>
              <a:rPr lang="en-US">
                <a:solidFill>
                  <a:schemeClr val="accent5">
                    <a:lumMod val="20000"/>
                    <a:lumOff val="80000"/>
                  </a:schemeClr>
                </a:solidFill>
              </a:rPr>
              <a:t>Commercial Service Visitor Survey</a:t>
            </a:r>
          </a:p>
          <a:p>
            <a:r>
              <a:rPr lang="en-US">
                <a:solidFill>
                  <a:schemeClr val="accent5">
                    <a:lumMod val="20000"/>
                    <a:lumOff val="80000"/>
                  </a:schemeClr>
                </a:solidFill>
              </a:rPr>
              <a:t>General Aviation Visitor Survey</a:t>
            </a:r>
          </a:p>
        </p:txBody>
      </p:sp>
      <p:sp>
        <p:nvSpPr>
          <p:cNvPr id="37" name="Rectangle 36">
            <a:extLst>
              <a:ext uri="{FF2B5EF4-FFF2-40B4-BE49-F238E27FC236}">
                <a16:creationId xmlns:a16="http://schemas.microsoft.com/office/drawing/2014/main" id="{C67ABEDE-1C44-46F6-AFCC-3909C476B674}"/>
              </a:ext>
            </a:extLst>
          </p:cNvPr>
          <p:cNvSpPr/>
          <p:nvPr/>
        </p:nvSpPr>
        <p:spPr>
          <a:xfrm>
            <a:off x="6948110" y="1974507"/>
            <a:ext cx="5697035" cy="13255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0" name="Right Triangle 39">
            <a:extLst>
              <a:ext uri="{FF2B5EF4-FFF2-40B4-BE49-F238E27FC236}">
                <a16:creationId xmlns:a16="http://schemas.microsoft.com/office/drawing/2014/main" id="{33F08490-22AD-4DBD-A838-BE5D2A5616DB}"/>
              </a:ext>
            </a:extLst>
          </p:cNvPr>
          <p:cNvSpPr/>
          <p:nvPr/>
        </p:nvSpPr>
        <p:spPr>
          <a:xfrm rot="16200000">
            <a:off x="10048076" y="-16696"/>
            <a:ext cx="6438656" cy="643865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AC1D951E-2A1A-4B20-BCAB-AFC0925512DF}"/>
              </a:ext>
            </a:extLst>
          </p:cNvPr>
          <p:cNvSpPr txBox="1"/>
          <p:nvPr/>
        </p:nvSpPr>
        <p:spPr>
          <a:xfrm rot="16200000">
            <a:off x="6268514" y="2939054"/>
            <a:ext cx="1921292" cy="415498"/>
          </a:xfrm>
          <a:prstGeom prst="rect">
            <a:avLst/>
          </a:prstGeom>
          <a:noFill/>
        </p:spPr>
        <p:txBody>
          <a:bodyPr wrap="square" rtlCol="0">
            <a:spAutoFit/>
          </a:bodyPr>
          <a:lstStyle/>
          <a:p>
            <a:pPr algn="ctr"/>
            <a:r>
              <a:rPr lang="en-US" sz="2100">
                <a:solidFill>
                  <a:srgbClr val="FFFFFF"/>
                </a:solidFill>
                <a:latin typeface="Arial Black" panose="020B0A04020102020204" pitchFamily="34" charset="0"/>
              </a:rPr>
              <a:t>2019</a:t>
            </a:r>
          </a:p>
        </p:txBody>
      </p:sp>
    </p:spTree>
    <p:extLst>
      <p:ext uri="{BB962C8B-B14F-4D97-AF65-F5344CB8AC3E}">
        <p14:creationId xmlns:p14="http://schemas.microsoft.com/office/powerpoint/2010/main" val="4224491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0594F46-49E9-4073-937E-4924776ECA37}"/>
              </a:ext>
            </a:extLst>
          </p:cNvPr>
          <p:cNvSpPr>
            <a:spLocks noGrp="1"/>
          </p:cNvSpPr>
          <p:nvPr>
            <p:ph type="ctrTitle"/>
          </p:nvPr>
        </p:nvSpPr>
        <p:spPr>
          <a:xfrm>
            <a:off x="831890" y="1041400"/>
            <a:ext cx="8611743" cy="2387600"/>
          </a:xfrm>
        </p:spPr>
        <p:txBody>
          <a:bodyPr/>
          <a:lstStyle/>
          <a:p>
            <a:r>
              <a:rPr lang="en-US"/>
              <a:t>Overview of Economic Impact Categories</a:t>
            </a:r>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4"/>
          </p:nvPr>
        </p:nvSpPr>
        <p:spPr>
          <a:xfrm>
            <a:off x="0" y="6461125"/>
            <a:ext cx="647700" cy="396875"/>
          </a:xfrm>
        </p:spPr>
        <p:txBody>
          <a:bodyPr/>
          <a:lstStyle/>
          <a:p>
            <a:fld id="{74C907EC-6A80-4011-A085-657EA8A1B48A}" type="slidenum">
              <a:rPr lang="en-US" smtClean="0"/>
              <a:t>11</a:t>
            </a:fld>
            <a:endParaRPr lang="en-US"/>
          </a:p>
        </p:txBody>
      </p:sp>
    </p:spTree>
    <p:extLst>
      <p:ext uri="{BB962C8B-B14F-4D97-AF65-F5344CB8AC3E}">
        <p14:creationId xmlns:p14="http://schemas.microsoft.com/office/powerpoint/2010/main" val="1107199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12</a:t>
            </a:fld>
            <a:endParaRPr lang="en-US"/>
          </a:p>
        </p:txBody>
      </p:sp>
      <p:sp>
        <p:nvSpPr>
          <p:cNvPr id="9" name="Title 8">
            <a:extLst>
              <a:ext uri="{FF2B5EF4-FFF2-40B4-BE49-F238E27FC236}">
                <a16:creationId xmlns:a16="http://schemas.microsoft.com/office/drawing/2014/main" id="{4D8B99B3-07D5-4333-A92A-0DFD94EAE047}"/>
              </a:ext>
            </a:extLst>
          </p:cNvPr>
          <p:cNvSpPr>
            <a:spLocks noGrp="1"/>
          </p:cNvSpPr>
          <p:nvPr>
            <p:ph type="title"/>
          </p:nvPr>
        </p:nvSpPr>
        <p:spPr/>
        <p:txBody>
          <a:bodyPr/>
          <a:lstStyle/>
          <a:p>
            <a:r>
              <a:rPr lang="en-US"/>
              <a:t>On-Airport Activity</a:t>
            </a:r>
          </a:p>
        </p:txBody>
      </p:sp>
      <p:grpSp>
        <p:nvGrpSpPr>
          <p:cNvPr id="10" name="Group 9">
            <a:extLst>
              <a:ext uri="{FF2B5EF4-FFF2-40B4-BE49-F238E27FC236}">
                <a16:creationId xmlns:a16="http://schemas.microsoft.com/office/drawing/2014/main" id="{BEF39926-650C-453A-86D6-94DA697623AB}"/>
              </a:ext>
            </a:extLst>
          </p:cNvPr>
          <p:cNvGrpSpPr/>
          <p:nvPr/>
        </p:nvGrpSpPr>
        <p:grpSpPr>
          <a:xfrm>
            <a:off x="1574241" y="1530201"/>
            <a:ext cx="9043517" cy="4387800"/>
            <a:chOff x="1103086" y="1554870"/>
            <a:chExt cx="9043517" cy="4387800"/>
          </a:xfrm>
        </p:grpSpPr>
        <p:sp>
          <p:nvSpPr>
            <p:cNvPr id="11" name="Rectangle: Rounded Corners 10">
              <a:extLst>
                <a:ext uri="{FF2B5EF4-FFF2-40B4-BE49-F238E27FC236}">
                  <a16:creationId xmlns:a16="http://schemas.microsoft.com/office/drawing/2014/main" id="{D5F0058E-E0D2-46AA-B732-42F675E5CDD7}"/>
                </a:ext>
              </a:extLst>
            </p:cNvPr>
            <p:cNvSpPr/>
            <p:nvPr/>
          </p:nvSpPr>
          <p:spPr>
            <a:xfrm>
              <a:off x="1103086" y="1602044"/>
              <a:ext cx="9043517" cy="1168218"/>
            </a:xfrm>
            <a:prstGeom prst="roundRect">
              <a:avLst/>
            </a:prstGeom>
            <a:solidFill>
              <a:schemeClr val="accent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a:extLst>
                <a:ext uri="{FF2B5EF4-FFF2-40B4-BE49-F238E27FC236}">
                  <a16:creationId xmlns:a16="http://schemas.microsoft.com/office/drawing/2014/main" id="{A6C8666D-1C4F-41FA-A55C-44A43756A5E7}"/>
                </a:ext>
              </a:extLst>
            </p:cNvPr>
            <p:cNvSpPr/>
            <p:nvPr/>
          </p:nvSpPr>
          <p:spPr>
            <a:xfrm>
              <a:off x="1197304" y="1554870"/>
              <a:ext cx="8360764" cy="1168220"/>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Administration</a:t>
              </a:r>
              <a:br>
                <a:rPr lang="en-US" sz="20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Airport </a:t>
              </a:r>
              <a:r>
                <a:rPr lang="en-US">
                  <a:solidFill>
                    <a:srgbClr val="FFFFFF"/>
                  </a:solidFill>
                  <a:latin typeface="Arial" panose="020B0604020202020204" pitchFamily="34" charset="0"/>
                  <a:cs typeface="Arial" panose="020B0604020202020204" pitchFamily="34" charset="0"/>
                </a:rPr>
                <a:t>operations, </a:t>
              </a:r>
              <a:r>
                <a:rPr lang="en-US" spc="-5">
                  <a:solidFill>
                    <a:srgbClr val="FFFFFF"/>
                  </a:solidFill>
                  <a:latin typeface="Arial" panose="020B0604020202020204" pitchFamily="34" charset="0"/>
                  <a:cs typeface="Arial" panose="020B0604020202020204" pitchFamily="34" charset="0"/>
                </a:rPr>
                <a:t>management,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budget including but not limited to facility</a:t>
              </a:r>
              <a:r>
                <a:rPr lang="en-US" spc="-110">
                  <a:solidFill>
                    <a:srgbClr val="FFFFFF"/>
                  </a:solidFill>
                  <a:latin typeface="Arial" panose="020B0604020202020204" pitchFamily="34" charset="0"/>
                  <a:cs typeface="Arial" panose="020B0604020202020204" pitchFamily="34" charset="0"/>
                </a:rPr>
                <a:t> </a:t>
              </a:r>
              <a:r>
                <a:rPr lang="en-US">
                  <a:solidFill>
                    <a:srgbClr val="FFFFFF"/>
                  </a:solidFill>
                  <a:latin typeface="Arial" panose="020B0604020202020204" pitchFamily="34" charset="0"/>
                  <a:cs typeface="Arial" panose="020B0604020202020204" pitchFamily="34" charset="0"/>
                </a:rPr>
                <a:t>and grounds </a:t>
              </a:r>
              <a:r>
                <a:rPr lang="en-US" spc="-5">
                  <a:solidFill>
                    <a:srgbClr val="FFFFFF"/>
                  </a:solidFill>
                  <a:latin typeface="Arial" panose="020B0604020202020204" pitchFamily="34" charset="0"/>
                  <a:cs typeface="Arial" panose="020B0604020202020204" pitchFamily="34" charset="0"/>
                </a:rPr>
                <a:t>maintenance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other administrative</a:t>
              </a:r>
              <a:r>
                <a:rPr lang="en-US" spc="-114">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needs.</a:t>
              </a:r>
              <a:endParaRPr lang="en-US">
                <a:solidFill>
                  <a:srgbClr val="FFFFFF"/>
                </a:solidFill>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F658DE16-AAFF-49D3-B7B1-23DF72A3F2A1}"/>
                </a:ext>
              </a:extLst>
            </p:cNvPr>
            <p:cNvSpPr/>
            <p:nvPr/>
          </p:nvSpPr>
          <p:spPr>
            <a:xfrm>
              <a:off x="1103086" y="2925917"/>
              <a:ext cx="9043517" cy="1430549"/>
            </a:xfrm>
            <a:prstGeom prst="roundRect">
              <a:avLst/>
            </a:prstGeom>
            <a:solidFill>
              <a:schemeClr val="accent5"/>
            </a:solidFill>
            <a:ln w="381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 name="Rectangle 13">
              <a:extLst>
                <a:ext uri="{FF2B5EF4-FFF2-40B4-BE49-F238E27FC236}">
                  <a16:creationId xmlns:a16="http://schemas.microsoft.com/office/drawing/2014/main" id="{28ED4C9A-ABC5-41B1-8BD6-E7104075056F}"/>
                </a:ext>
              </a:extLst>
            </p:cNvPr>
            <p:cNvSpPr/>
            <p:nvPr/>
          </p:nvSpPr>
          <p:spPr>
            <a:xfrm>
              <a:off x="1219200" y="2840093"/>
              <a:ext cx="8624279" cy="1506356"/>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Tenants</a:t>
              </a:r>
              <a:br>
                <a:rPr lang="en-US" sz="16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Airlines; fixed-base operators (FBOs); maintenance, repair, and overhaul (MRO) providers; aircraft service companies; terminal  concessionaires; and other businesses </a:t>
              </a:r>
              <a:r>
                <a:rPr lang="en-US" u="sng" spc="-5">
                  <a:solidFill>
                    <a:srgbClr val="FFFFFF"/>
                  </a:solidFill>
                  <a:latin typeface="Arial" panose="020B0604020202020204" pitchFamily="34" charset="0"/>
                  <a:cs typeface="Arial" panose="020B0604020202020204" pitchFamily="34" charset="0"/>
                </a:rPr>
                <a:t>with employees working on airport property</a:t>
              </a:r>
              <a:r>
                <a:rPr lang="en-US" sz="1600" spc="-5">
                  <a:solidFill>
                    <a:srgbClr val="FFFFFF"/>
                  </a:solidFill>
                  <a:latin typeface="Arial" panose="020B0604020202020204" pitchFamily="34" charset="0"/>
                  <a:cs typeface="Arial" panose="020B0604020202020204" pitchFamily="34" charset="0"/>
                </a:rPr>
                <a:t>.</a:t>
              </a:r>
            </a:p>
          </p:txBody>
        </p:sp>
        <p:sp>
          <p:nvSpPr>
            <p:cNvPr id="15" name="Rectangle: Rounded Corners 14">
              <a:extLst>
                <a:ext uri="{FF2B5EF4-FFF2-40B4-BE49-F238E27FC236}">
                  <a16:creationId xmlns:a16="http://schemas.microsoft.com/office/drawing/2014/main" id="{48121AEB-721E-485C-AF34-4908841A1466}"/>
                </a:ext>
              </a:extLst>
            </p:cNvPr>
            <p:cNvSpPr/>
            <p:nvPr/>
          </p:nvSpPr>
          <p:spPr>
            <a:xfrm>
              <a:off x="1103086" y="4512121"/>
              <a:ext cx="9043517" cy="1430549"/>
            </a:xfrm>
            <a:prstGeom prst="roundRect">
              <a:avLst/>
            </a:prstGeom>
            <a:solidFill>
              <a:schemeClr val="accent2"/>
            </a:solidFill>
            <a:ln w="38100">
              <a:solidFill>
                <a:schemeClr val="accent2">
                  <a:lumMod val="90000"/>
                  <a:lumOff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 name="object 3">
              <a:extLst>
                <a:ext uri="{FF2B5EF4-FFF2-40B4-BE49-F238E27FC236}">
                  <a16:creationId xmlns:a16="http://schemas.microsoft.com/office/drawing/2014/main" id="{3CEF0712-8EAA-4657-BB55-53C072EC830E}"/>
                </a:ext>
              </a:extLst>
            </p:cNvPr>
            <p:cNvSpPr txBox="1"/>
            <p:nvPr/>
          </p:nvSpPr>
          <p:spPr>
            <a:xfrm>
              <a:off x="1211566" y="4588889"/>
              <a:ext cx="8753072" cy="1207999"/>
            </a:xfrm>
            <a:prstGeom prst="rect">
              <a:avLst/>
            </a:prstGeom>
          </p:spPr>
          <p:txBody>
            <a:bodyPr vert="horz" wrap="square" lIns="137160" tIns="45720" rIns="137160" bIns="0" rtlCol="0" anchor="ctr" anchorCtr="0">
              <a:noAutofit/>
            </a:bodyPr>
            <a:lstStyle/>
            <a:p>
              <a:pPr marL="228600">
                <a:lnSpc>
                  <a:spcPct val="100000"/>
                </a:lnSpc>
                <a:spcBef>
                  <a:spcPts val="1050"/>
                </a:spcBef>
              </a:pPr>
              <a:r>
                <a:rPr lang="en-US" b="1" u="sng" spc="-5">
                  <a:solidFill>
                    <a:srgbClr val="FFFFFF"/>
                  </a:solidFill>
                  <a:latin typeface="Arial" panose="020B0604020202020204" pitchFamily="34" charset="0"/>
                  <a:cs typeface="Arial" panose="020B0604020202020204" pitchFamily="34" charset="0"/>
                </a:rPr>
                <a:t>Capital Improvements</a:t>
              </a:r>
              <a:br>
                <a:rPr lang="en-US"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Construction </a:t>
              </a:r>
              <a:r>
                <a:rPr lang="en-US">
                  <a:solidFill>
                    <a:srgbClr val="FFFFFF"/>
                  </a:solidFill>
                  <a:latin typeface="Arial" panose="020B0604020202020204" pitchFamily="34" charset="0"/>
                  <a:cs typeface="Arial" panose="020B0604020202020204" pitchFamily="34" charset="0"/>
                </a:rPr>
                <a:t>of airside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landside facilities involving airport (local), federal, state,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other funds, </a:t>
              </a:r>
              <a:r>
                <a:rPr lang="en-US" spc="-5">
                  <a:solidFill>
                    <a:srgbClr val="FFFFFF"/>
                  </a:solidFill>
                  <a:latin typeface="Arial" panose="020B0604020202020204" pitchFamily="34" charset="0"/>
                  <a:cs typeface="Arial" panose="020B0604020202020204" pitchFamily="34" charset="0"/>
                </a:rPr>
                <a:t>as well as tenant</a:t>
              </a:r>
              <a:r>
                <a:rPr lang="en-US" spc="-180">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expenditures. Total annual expenditures between 2016 – 2019 were averaged to obtain an “average” expenditure year.</a:t>
              </a:r>
              <a:endParaRPr lang="en-US">
                <a:solidFill>
                  <a:srgbClr val="FFFFFF"/>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756016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4250C43-03D1-4454-9105-C6D19D39427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13</a:t>
            </a:fld>
            <a:endParaRPr lang="en-US"/>
          </a:p>
        </p:txBody>
      </p:sp>
      <p:sp>
        <p:nvSpPr>
          <p:cNvPr id="5" name="Title 4">
            <a:extLst>
              <a:ext uri="{FF2B5EF4-FFF2-40B4-BE49-F238E27FC236}">
                <a16:creationId xmlns:a16="http://schemas.microsoft.com/office/drawing/2014/main" id="{C159DED1-B0DC-47CA-A735-10139814A1DB}"/>
              </a:ext>
            </a:extLst>
          </p:cNvPr>
          <p:cNvSpPr>
            <a:spLocks noGrp="1"/>
          </p:cNvSpPr>
          <p:nvPr>
            <p:ph type="title"/>
          </p:nvPr>
        </p:nvSpPr>
        <p:spPr/>
        <p:txBody>
          <a:bodyPr/>
          <a:lstStyle/>
          <a:p>
            <a:r>
              <a:rPr lang="en-US"/>
              <a:t>Visitor Spending</a:t>
            </a:r>
          </a:p>
        </p:txBody>
      </p:sp>
      <p:grpSp>
        <p:nvGrpSpPr>
          <p:cNvPr id="10" name="Group 9">
            <a:extLst>
              <a:ext uri="{FF2B5EF4-FFF2-40B4-BE49-F238E27FC236}">
                <a16:creationId xmlns:a16="http://schemas.microsoft.com/office/drawing/2014/main" id="{3E014DE3-535B-4488-A534-13799424BF15}"/>
              </a:ext>
            </a:extLst>
          </p:cNvPr>
          <p:cNvGrpSpPr/>
          <p:nvPr/>
        </p:nvGrpSpPr>
        <p:grpSpPr>
          <a:xfrm>
            <a:off x="3459951" y="1957596"/>
            <a:ext cx="8631553" cy="4317440"/>
            <a:chOff x="4075281" y="2718524"/>
            <a:chExt cx="7851563" cy="3927294"/>
          </a:xfrm>
        </p:grpSpPr>
        <p:pic>
          <p:nvPicPr>
            <p:cNvPr id="13" name="Graphic 12">
              <a:extLst>
                <a:ext uri="{FF2B5EF4-FFF2-40B4-BE49-F238E27FC236}">
                  <a16:creationId xmlns:a16="http://schemas.microsoft.com/office/drawing/2014/main" id="{AC61043B-F658-4907-A61B-2832C26C286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23181" y="4607468"/>
              <a:ext cx="7134225" cy="2038350"/>
            </a:xfrm>
            <a:prstGeom prst="rect">
              <a:avLst/>
            </a:prstGeom>
          </p:spPr>
        </p:pic>
        <p:grpSp>
          <p:nvGrpSpPr>
            <p:cNvPr id="14" name="Group 13">
              <a:extLst>
                <a:ext uri="{FF2B5EF4-FFF2-40B4-BE49-F238E27FC236}">
                  <a16:creationId xmlns:a16="http://schemas.microsoft.com/office/drawing/2014/main" id="{87D77845-EDE5-4C1B-844D-AFB644CB6D0F}"/>
                </a:ext>
              </a:extLst>
            </p:cNvPr>
            <p:cNvGrpSpPr/>
            <p:nvPr/>
          </p:nvGrpSpPr>
          <p:grpSpPr>
            <a:xfrm>
              <a:off x="4075281" y="2718524"/>
              <a:ext cx="7851563" cy="3920558"/>
              <a:chOff x="4075281" y="2718524"/>
              <a:chExt cx="7851563" cy="3920558"/>
            </a:xfrm>
          </p:grpSpPr>
          <p:grpSp>
            <p:nvGrpSpPr>
              <p:cNvPr id="15" name="Group 14">
                <a:extLst>
                  <a:ext uri="{FF2B5EF4-FFF2-40B4-BE49-F238E27FC236}">
                    <a16:creationId xmlns:a16="http://schemas.microsoft.com/office/drawing/2014/main" id="{F0D38EBC-CB42-4770-919E-87D9D85E2A75}"/>
                  </a:ext>
                </a:extLst>
              </p:cNvPr>
              <p:cNvGrpSpPr/>
              <p:nvPr/>
            </p:nvGrpSpPr>
            <p:grpSpPr>
              <a:xfrm>
                <a:off x="4075281" y="4153282"/>
                <a:ext cx="2038350" cy="2038350"/>
                <a:chOff x="2208379" y="3702129"/>
                <a:chExt cx="2038350" cy="2038350"/>
              </a:xfrm>
            </p:grpSpPr>
            <p:grpSp>
              <p:nvGrpSpPr>
                <p:cNvPr id="44" name="Group 43">
                  <a:extLst>
                    <a:ext uri="{FF2B5EF4-FFF2-40B4-BE49-F238E27FC236}">
                      <a16:creationId xmlns:a16="http://schemas.microsoft.com/office/drawing/2014/main" id="{557E544B-DE06-4CC3-92D7-C4E802A44A0B}"/>
                    </a:ext>
                  </a:extLst>
                </p:cNvPr>
                <p:cNvGrpSpPr/>
                <p:nvPr/>
              </p:nvGrpSpPr>
              <p:grpSpPr>
                <a:xfrm>
                  <a:off x="2208379" y="3702129"/>
                  <a:ext cx="2038350" cy="2038350"/>
                  <a:chOff x="2208379" y="3702129"/>
                  <a:chExt cx="2038350" cy="2038350"/>
                </a:xfrm>
                <a:solidFill>
                  <a:schemeClr val="bg1"/>
                </a:solidFill>
              </p:grpSpPr>
              <p:pic>
                <p:nvPicPr>
                  <p:cNvPr id="48" name="Graphic 47" descr="Marker">
                    <a:extLst>
                      <a:ext uri="{FF2B5EF4-FFF2-40B4-BE49-F238E27FC236}">
                        <a16:creationId xmlns:a16="http://schemas.microsoft.com/office/drawing/2014/main" id="{86230F08-E22D-4301-83BA-D9D7E23D113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49" name="Oval 48">
                    <a:extLst>
                      <a:ext uri="{FF2B5EF4-FFF2-40B4-BE49-F238E27FC236}">
                        <a16:creationId xmlns:a16="http://schemas.microsoft.com/office/drawing/2014/main" id="{2D367DF2-A695-4CF7-99CA-645BAFC0B8C9}"/>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a:extLst>
                    <a:ext uri="{FF2B5EF4-FFF2-40B4-BE49-F238E27FC236}">
                      <a16:creationId xmlns:a16="http://schemas.microsoft.com/office/drawing/2014/main" id="{3811577D-54E0-419E-86D6-7C1504242A2E}"/>
                    </a:ext>
                  </a:extLst>
                </p:cNvPr>
                <p:cNvGrpSpPr/>
                <p:nvPr/>
              </p:nvGrpSpPr>
              <p:grpSpPr>
                <a:xfrm>
                  <a:off x="2913229" y="4126332"/>
                  <a:ext cx="628650" cy="542925"/>
                  <a:chOff x="7078153" y="4413336"/>
                  <a:chExt cx="2548926" cy="2201345"/>
                </a:xfrm>
              </p:grpSpPr>
              <p:pic>
                <p:nvPicPr>
                  <p:cNvPr id="46" name="Graphic 45">
                    <a:extLst>
                      <a:ext uri="{FF2B5EF4-FFF2-40B4-BE49-F238E27FC236}">
                        <a16:creationId xmlns:a16="http://schemas.microsoft.com/office/drawing/2014/main" id="{0DBCC409-8E9F-4CF7-A678-0531FF7DD62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47" name="Graphic 46" descr="Dollar">
                    <a:extLst>
                      <a:ext uri="{FF2B5EF4-FFF2-40B4-BE49-F238E27FC236}">
                        <a16:creationId xmlns:a16="http://schemas.microsoft.com/office/drawing/2014/main" id="{16A42162-C3EC-4F12-A966-7953C0F4DBB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6" name="Group 15">
                <a:extLst>
                  <a:ext uri="{FF2B5EF4-FFF2-40B4-BE49-F238E27FC236}">
                    <a16:creationId xmlns:a16="http://schemas.microsoft.com/office/drawing/2014/main" id="{112E98AA-2EE3-4223-A939-0C9BD15713C7}"/>
                  </a:ext>
                </a:extLst>
              </p:cNvPr>
              <p:cNvGrpSpPr/>
              <p:nvPr/>
            </p:nvGrpSpPr>
            <p:grpSpPr>
              <a:xfrm>
                <a:off x="5559025" y="4600732"/>
                <a:ext cx="2038350" cy="2038350"/>
                <a:chOff x="2208379" y="3702129"/>
                <a:chExt cx="2038350" cy="2038350"/>
              </a:xfrm>
            </p:grpSpPr>
            <p:grpSp>
              <p:nvGrpSpPr>
                <p:cNvPr id="38" name="Group 37">
                  <a:extLst>
                    <a:ext uri="{FF2B5EF4-FFF2-40B4-BE49-F238E27FC236}">
                      <a16:creationId xmlns:a16="http://schemas.microsoft.com/office/drawing/2014/main" id="{CE6F0C47-2C39-465F-A2D6-C7825B762792}"/>
                    </a:ext>
                  </a:extLst>
                </p:cNvPr>
                <p:cNvGrpSpPr/>
                <p:nvPr/>
              </p:nvGrpSpPr>
              <p:grpSpPr>
                <a:xfrm>
                  <a:off x="2208379" y="3702129"/>
                  <a:ext cx="2038350" cy="2038350"/>
                  <a:chOff x="2208379" y="3702129"/>
                  <a:chExt cx="2038350" cy="2038350"/>
                </a:xfrm>
                <a:solidFill>
                  <a:schemeClr val="bg1"/>
                </a:solidFill>
              </p:grpSpPr>
              <p:pic>
                <p:nvPicPr>
                  <p:cNvPr id="42" name="Graphic 41" descr="Marker">
                    <a:extLst>
                      <a:ext uri="{FF2B5EF4-FFF2-40B4-BE49-F238E27FC236}">
                        <a16:creationId xmlns:a16="http://schemas.microsoft.com/office/drawing/2014/main" id="{C93B6EF3-9411-47C9-AD79-B400E6E38A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43" name="Oval 42">
                    <a:extLst>
                      <a:ext uri="{FF2B5EF4-FFF2-40B4-BE49-F238E27FC236}">
                        <a16:creationId xmlns:a16="http://schemas.microsoft.com/office/drawing/2014/main" id="{EE65EE05-592F-4982-B16E-98C82E36FE77}"/>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99A6A6E5-9930-48EE-9E35-92068D445E02}"/>
                    </a:ext>
                  </a:extLst>
                </p:cNvPr>
                <p:cNvGrpSpPr/>
                <p:nvPr/>
              </p:nvGrpSpPr>
              <p:grpSpPr>
                <a:xfrm>
                  <a:off x="2913229" y="4126332"/>
                  <a:ext cx="628650" cy="542925"/>
                  <a:chOff x="7078153" y="4413336"/>
                  <a:chExt cx="2548926" cy="2201345"/>
                </a:xfrm>
              </p:grpSpPr>
              <p:pic>
                <p:nvPicPr>
                  <p:cNvPr id="40" name="Graphic 39">
                    <a:extLst>
                      <a:ext uri="{FF2B5EF4-FFF2-40B4-BE49-F238E27FC236}">
                        <a16:creationId xmlns:a16="http://schemas.microsoft.com/office/drawing/2014/main" id="{2E18F58C-1109-4389-BC75-55D89715413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41" name="Graphic 40" descr="Dollar">
                    <a:extLst>
                      <a:ext uri="{FF2B5EF4-FFF2-40B4-BE49-F238E27FC236}">
                        <a16:creationId xmlns:a16="http://schemas.microsoft.com/office/drawing/2014/main" id="{FC8AC286-B30C-4896-A871-30B3F0D59F0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7" name="Group 16">
                <a:extLst>
                  <a:ext uri="{FF2B5EF4-FFF2-40B4-BE49-F238E27FC236}">
                    <a16:creationId xmlns:a16="http://schemas.microsoft.com/office/drawing/2014/main" id="{5CDC6C11-358A-452B-B41A-9087369C7B2E}"/>
                  </a:ext>
                </a:extLst>
              </p:cNvPr>
              <p:cNvGrpSpPr/>
              <p:nvPr/>
            </p:nvGrpSpPr>
            <p:grpSpPr>
              <a:xfrm>
                <a:off x="6802483" y="4236781"/>
                <a:ext cx="2038350" cy="2038350"/>
                <a:chOff x="2208379" y="3702129"/>
                <a:chExt cx="2038350" cy="2038350"/>
              </a:xfrm>
            </p:grpSpPr>
            <p:grpSp>
              <p:nvGrpSpPr>
                <p:cNvPr id="32" name="Group 31">
                  <a:extLst>
                    <a:ext uri="{FF2B5EF4-FFF2-40B4-BE49-F238E27FC236}">
                      <a16:creationId xmlns:a16="http://schemas.microsoft.com/office/drawing/2014/main" id="{11BAF94E-310F-478F-AB1C-6D4C02161CBC}"/>
                    </a:ext>
                  </a:extLst>
                </p:cNvPr>
                <p:cNvGrpSpPr/>
                <p:nvPr/>
              </p:nvGrpSpPr>
              <p:grpSpPr>
                <a:xfrm>
                  <a:off x="2208379" y="3702129"/>
                  <a:ext cx="2038350" cy="2038350"/>
                  <a:chOff x="2208379" y="3702129"/>
                  <a:chExt cx="2038350" cy="2038350"/>
                </a:xfrm>
                <a:solidFill>
                  <a:schemeClr val="bg1"/>
                </a:solidFill>
              </p:grpSpPr>
              <p:pic>
                <p:nvPicPr>
                  <p:cNvPr id="36" name="Graphic 35" descr="Marker">
                    <a:extLst>
                      <a:ext uri="{FF2B5EF4-FFF2-40B4-BE49-F238E27FC236}">
                        <a16:creationId xmlns:a16="http://schemas.microsoft.com/office/drawing/2014/main" id="{C77A986C-DD5D-46CE-AFC5-9B20EC6945B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37" name="Oval 36">
                    <a:extLst>
                      <a:ext uri="{FF2B5EF4-FFF2-40B4-BE49-F238E27FC236}">
                        <a16:creationId xmlns:a16="http://schemas.microsoft.com/office/drawing/2014/main" id="{EF80B32E-4B22-491B-BFD9-EA1A60B723CD}"/>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12F926C9-13E8-46A5-BF65-9DD603F9DBEB}"/>
                    </a:ext>
                  </a:extLst>
                </p:cNvPr>
                <p:cNvGrpSpPr/>
                <p:nvPr/>
              </p:nvGrpSpPr>
              <p:grpSpPr>
                <a:xfrm>
                  <a:off x="2913229" y="4126332"/>
                  <a:ext cx="628650" cy="542925"/>
                  <a:chOff x="7078153" y="4413336"/>
                  <a:chExt cx="2548926" cy="2201345"/>
                </a:xfrm>
              </p:grpSpPr>
              <p:pic>
                <p:nvPicPr>
                  <p:cNvPr id="34" name="Graphic 33">
                    <a:extLst>
                      <a:ext uri="{FF2B5EF4-FFF2-40B4-BE49-F238E27FC236}">
                        <a16:creationId xmlns:a16="http://schemas.microsoft.com/office/drawing/2014/main" id="{78A0EBD9-783A-452A-9231-002195C48FD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35" name="Graphic 34" descr="Dollar">
                    <a:extLst>
                      <a:ext uri="{FF2B5EF4-FFF2-40B4-BE49-F238E27FC236}">
                        <a16:creationId xmlns:a16="http://schemas.microsoft.com/office/drawing/2014/main" id="{11942F63-5ED1-485D-B9CA-DFCB0DA361B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8" name="Group 17">
                <a:extLst>
                  <a:ext uri="{FF2B5EF4-FFF2-40B4-BE49-F238E27FC236}">
                    <a16:creationId xmlns:a16="http://schemas.microsoft.com/office/drawing/2014/main" id="{401690AB-6AF7-4BD2-AD93-824D09D49872}"/>
                  </a:ext>
                </a:extLst>
              </p:cNvPr>
              <p:cNvGrpSpPr/>
              <p:nvPr/>
            </p:nvGrpSpPr>
            <p:grpSpPr>
              <a:xfrm>
                <a:off x="7866142" y="2718524"/>
                <a:ext cx="2038350" cy="2038350"/>
                <a:chOff x="2208379" y="3702129"/>
                <a:chExt cx="2038350" cy="2038350"/>
              </a:xfrm>
            </p:grpSpPr>
            <p:grpSp>
              <p:nvGrpSpPr>
                <p:cNvPr id="26" name="Group 25">
                  <a:extLst>
                    <a:ext uri="{FF2B5EF4-FFF2-40B4-BE49-F238E27FC236}">
                      <a16:creationId xmlns:a16="http://schemas.microsoft.com/office/drawing/2014/main" id="{C3EFB4B2-AA80-4533-86A4-89075421AF69}"/>
                    </a:ext>
                  </a:extLst>
                </p:cNvPr>
                <p:cNvGrpSpPr/>
                <p:nvPr/>
              </p:nvGrpSpPr>
              <p:grpSpPr>
                <a:xfrm>
                  <a:off x="2208379" y="3702129"/>
                  <a:ext cx="2038350" cy="2038350"/>
                  <a:chOff x="2208379" y="3702129"/>
                  <a:chExt cx="2038350" cy="2038350"/>
                </a:xfrm>
                <a:solidFill>
                  <a:schemeClr val="bg1"/>
                </a:solidFill>
              </p:grpSpPr>
              <p:pic>
                <p:nvPicPr>
                  <p:cNvPr id="30" name="Graphic 29" descr="Marker">
                    <a:extLst>
                      <a:ext uri="{FF2B5EF4-FFF2-40B4-BE49-F238E27FC236}">
                        <a16:creationId xmlns:a16="http://schemas.microsoft.com/office/drawing/2014/main" id="{B0C43F6F-015D-4AFA-B1C8-8234060B1DE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31" name="Oval 30">
                    <a:extLst>
                      <a:ext uri="{FF2B5EF4-FFF2-40B4-BE49-F238E27FC236}">
                        <a16:creationId xmlns:a16="http://schemas.microsoft.com/office/drawing/2014/main" id="{EF15FB8E-A560-4401-BBCC-15E65F0CB069}"/>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0A2C6B68-F918-46C4-9C1A-B2BCF123B4A5}"/>
                    </a:ext>
                  </a:extLst>
                </p:cNvPr>
                <p:cNvGrpSpPr/>
                <p:nvPr/>
              </p:nvGrpSpPr>
              <p:grpSpPr>
                <a:xfrm>
                  <a:off x="2913229" y="4126332"/>
                  <a:ext cx="628650" cy="542925"/>
                  <a:chOff x="7078153" y="4413336"/>
                  <a:chExt cx="2548926" cy="2201345"/>
                </a:xfrm>
              </p:grpSpPr>
              <p:pic>
                <p:nvPicPr>
                  <p:cNvPr id="28" name="Graphic 27">
                    <a:extLst>
                      <a:ext uri="{FF2B5EF4-FFF2-40B4-BE49-F238E27FC236}">
                        <a16:creationId xmlns:a16="http://schemas.microsoft.com/office/drawing/2014/main" id="{43FB1AB9-4F80-4BB9-A5FD-1B356139514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29" name="Graphic 28" descr="Dollar">
                    <a:extLst>
                      <a:ext uri="{FF2B5EF4-FFF2-40B4-BE49-F238E27FC236}">
                        <a16:creationId xmlns:a16="http://schemas.microsoft.com/office/drawing/2014/main" id="{9F978218-21F6-479F-9A39-5792ADC4BBE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9" name="Group 18">
                <a:extLst>
                  <a:ext uri="{FF2B5EF4-FFF2-40B4-BE49-F238E27FC236}">
                    <a16:creationId xmlns:a16="http://schemas.microsoft.com/office/drawing/2014/main" id="{08285C0B-1DBB-4431-BA0B-BD997DE897AA}"/>
                  </a:ext>
                </a:extLst>
              </p:cNvPr>
              <p:cNvGrpSpPr/>
              <p:nvPr/>
            </p:nvGrpSpPr>
            <p:grpSpPr>
              <a:xfrm>
                <a:off x="9888494" y="4236781"/>
                <a:ext cx="2038350" cy="2038350"/>
                <a:chOff x="2208379" y="3702129"/>
                <a:chExt cx="2038350" cy="2038350"/>
              </a:xfrm>
            </p:grpSpPr>
            <p:grpSp>
              <p:nvGrpSpPr>
                <p:cNvPr id="20" name="Group 19">
                  <a:extLst>
                    <a:ext uri="{FF2B5EF4-FFF2-40B4-BE49-F238E27FC236}">
                      <a16:creationId xmlns:a16="http://schemas.microsoft.com/office/drawing/2014/main" id="{A1BCDBF1-6238-4B86-AF4B-4C25F874F67A}"/>
                    </a:ext>
                  </a:extLst>
                </p:cNvPr>
                <p:cNvGrpSpPr/>
                <p:nvPr/>
              </p:nvGrpSpPr>
              <p:grpSpPr>
                <a:xfrm>
                  <a:off x="2208379" y="3702129"/>
                  <a:ext cx="2038350" cy="2038350"/>
                  <a:chOff x="2208379" y="3702129"/>
                  <a:chExt cx="2038350" cy="2038350"/>
                </a:xfrm>
                <a:solidFill>
                  <a:schemeClr val="bg1"/>
                </a:solidFill>
              </p:grpSpPr>
              <p:pic>
                <p:nvPicPr>
                  <p:cNvPr id="24" name="Graphic 23" descr="Marker">
                    <a:extLst>
                      <a:ext uri="{FF2B5EF4-FFF2-40B4-BE49-F238E27FC236}">
                        <a16:creationId xmlns:a16="http://schemas.microsoft.com/office/drawing/2014/main" id="{32311BCC-27BE-4917-8259-DACAB01B785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25" name="Oval 24">
                    <a:extLst>
                      <a:ext uri="{FF2B5EF4-FFF2-40B4-BE49-F238E27FC236}">
                        <a16:creationId xmlns:a16="http://schemas.microsoft.com/office/drawing/2014/main" id="{301F3066-33A9-4142-B51C-596F2D7B50DB}"/>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19834B38-9BD4-4740-8014-1BBEB0B08C3A}"/>
                    </a:ext>
                  </a:extLst>
                </p:cNvPr>
                <p:cNvGrpSpPr/>
                <p:nvPr/>
              </p:nvGrpSpPr>
              <p:grpSpPr>
                <a:xfrm>
                  <a:off x="2913229" y="4126332"/>
                  <a:ext cx="628650" cy="542925"/>
                  <a:chOff x="7078153" y="4413336"/>
                  <a:chExt cx="2548926" cy="2201345"/>
                </a:xfrm>
              </p:grpSpPr>
              <p:pic>
                <p:nvPicPr>
                  <p:cNvPr id="22" name="Graphic 21">
                    <a:extLst>
                      <a:ext uri="{FF2B5EF4-FFF2-40B4-BE49-F238E27FC236}">
                        <a16:creationId xmlns:a16="http://schemas.microsoft.com/office/drawing/2014/main" id="{4380A982-1FB9-43BA-B6D3-8348B210CA2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23" name="Graphic 22" descr="Dollar">
                    <a:extLst>
                      <a:ext uri="{FF2B5EF4-FFF2-40B4-BE49-F238E27FC236}">
                        <a16:creationId xmlns:a16="http://schemas.microsoft.com/office/drawing/2014/main" id="{AEEA9139-6450-482D-B777-5663F921007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grpSp>
      <p:sp>
        <p:nvSpPr>
          <p:cNvPr id="50" name="Rectangle: Rounded Corners 49">
            <a:extLst>
              <a:ext uri="{FF2B5EF4-FFF2-40B4-BE49-F238E27FC236}">
                <a16:creationId xmlns:a16="http://schemas.microsoft.com/office/drawing/2014/main" id="{410A2F64-0EC7-4C5C-A05B-DFEBBAD0444A}"/>
              </a:ext>
            </a:extLst>
          </p:cNvPr>
          <p:cNvSpPr/>
          <p:nvPr/>
        </p:nvSpPr>
        <p:spPr>
          <a:xfrm>
            <a:off x="647102" y="1453891"/>
            <a:ext cx="6684835" cy="1897009"/>
          </a:xfrm>
          <a:prstGeom prst="roundRect">
            <a:avLst/>
          </a:prstGeom>
          <a:solidFill>
            <a:schemeClr val="accent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1" name="object 3">
            <a:extLst>
              <a:ext uri="{FF2B5EF4-FFF2-40B4-BE49-F238E27FC236}">
                <a16:creationId xmlns:a16="http://schemas.microsoft.com/office/drawing/2014/main" id="{A36134FD-5E07-4D19-B8BC-6B2FBEE70422}"/>
              </a:ext>
            </a:extLst>
          </p:cNvPr>
          <p:cNvSpPr txBox="1"/>
          <p:nvPr/>
        </p:nvSpPr>
        <p:spPr>
          <a:xfrm>
            <a:off x="898959" y="1566102"/>
            <a:ext cx="6480733" cy="1560042"/>
          </a:xfrm>
          <a:prstGeom prst="rect">
            <a:avLst/>
          </a:prstGeom>
          <a:ln>
            <a:noFill/>
          </a:ln>
        </p:spPr>
        <p:txBody>
          <a:bodyPr vert="horz" wrap="square" lIns="0" tIns="79375" rIns="0" bIns="0" rtlCol="0">
            <a:spAutoFit/>
          </a:bodyPr>
          <a:lstStyle/>
          <a:p>
            <a:pPr marL="12700">
              <a:lnSpc>
                <a:spcPct val="100000"/>
              </a:lnSpc>
              <a:spcBef>
                <a:spcPts val="625"/>
              </a:spcBef>
            </a:pPr>
            <a:r>
              <a:rPr lang="en-US" sz="2000" b="1" u="sng" spc="-15">
                <a:solidFill>
                  <a:srgbClr val="FFFFFF"/>
                </a:solidFill>
                <a:latin typeface="Arial" panose="020B0604020202020204" pitchFamily="34" charset="0"/>
                <a:cs typeface="Arial" panose="020B0604020202020204" pitchFamily="34" charset="0"/>
              </a:rPr>
              <a:t>Visitors </a:t>
            </a:r>
            <a:r>
              <a:rPr lang="en-US" sz="2000" b="1" u="sng" spc="-5">
                <a:solidFill>
                  <a:srgbClr val="FFFFFF"/>
                </a:solidFill>
                <a:latin typeface="Arial" panose="020B0604020202020204" pitchFamily="34" charset="0"/>
                <a:cs typeface="Arial" panose="020B0604020202020204" pitchFamily="34" charset="0"/>
              </a:rPr>
              <a:t>(Commercial and GA</a:t>
            </a:r>
            <a:r>
              <a:rPr lang="en-US" sz="2000" b="1" u="sng" spc="-60">
                <a:solidFill>
                  <a:srgbClr val="FFFFFF"/>
                </a:solidFill>
                <a:latin typeface="Arial" panose="020B0604020202020204" pitchFamily="34" charset="0"/>
                <a:cs typeface="Arial" panose="020B0604020202020204" pitchFamily="34" charset="0"/>
              </a:rPr>
              <a:t> </a:t>
            </a:r>
            <a:r>
              <a:rPr lang="en-US" sz="2000" b="1" u="sng" spc="-10">
                <a:solidFill>
                  <a:srgbClr val="FFFFFF"/>
                </a:solidFill>
                <a:latin typeface="Arial" panose="020B0604020202020204" pitchFamily="34" charset="0"/>
                <a:cs typeface="Arial" panose="020B0604020202020204" pitchFamily="34" charset="0"/>
              </a:rPr>
              <a:t>Spending)</a:t>
            </a:r>
            <a:endParaRPr lang="en-US" sz="2000" b="1" u="sng">
              <a:solidFill>
                <a:srgbClr val="FFFFFF"/>
              </a:solidFill>
              <a:latin typeface="Arial" panose="020B0604020202020204" pitchFamily="34" charset="0"/>
              <a:cs typeface="Arial" panose="020B0604020202020204" pitchFamily="34" charset="0"/>
            </a:endParaRPr>
          </a:p>
          <a:p>
            <a:pPr marL="12700" marR="5080">
              <a:lnSpc>
                <a:spcPct val="100000"/>
              </a:lnSpc>
              <a:spcBef>
                <a:spcPts val="509"/>
              </a:spcBef>
            </a:pPr>
            <a:r>
              <a:rPr lang="en-US">
                <a:solidFill>
                  <a:srgbClr val="FFFFFF"/>
                </a:solidFill>
                <a:latin typeface="Arial" panose="020B0604020202020204" pitchFamily="34" charset="0"/>
                <a:cs typeface="Arial" panose="020B0604020202020204" pitchFamily="34" charset="0"/>
              </a:rPr>
              <a:t>Airports facilitate out-of-state </a:t>
            </a:r>
            <a:r>
              <a:rPr lang="en-US" spc="-5">
                <a:solidFill>
                  <a:srgbClr val="FFFFFF"/>
                </a:solidFill>
                <a:latin typeface="Arial" panose="020B0604020202020204" pitchFamily="34" charset="0"/>
                <a:cs typeface="Arial" panose="020B0604020202020204" pitchFamily="34" charset="0"/>
              </a:rPr>
              <a:t>money being spent in Illinois. Impacts are </a:t>
            </a:r>
            <a:r>
              <a:rPr lang="en-US">
                <a:solidFill>
                  <a:srgbClr val="FFFFFF"/>
                </a:solidFill>
                <a:latin typeface="Arial" panose="020B0604020202020204" pitchFamily="34" charset="0"/>
                <a:cs typeface="Arial" panose="020B0604020202020204" pitchFamily="34" charset="0"/>
              </a:rPr>
              <a:t>generated </a:t>
            </a:r>
            <a:r>
              <a:rPr lang="en-US" spc="-5">
                <a:solidFill>
                  <a:srgbClr val="FFFFFF"/>
                </a:solidFill>
                <a:latin typeface="Arial" panose="020B0604020202020204" pitchFamily="34" charset="0"/>
                <a:cs typeface="Arial" panose="020B0604020202020204" pitchFamily="34" charset="0"/>
              </a:rPr>
              <a:t>by non-local</a:t>
            </a:r>
            <a:r>
              <a:rPr lang="en-US">
                <a:solidFill>
                  <a:srgbClr val="FFFFFF"/>
                </a:solidFill>
                <a:latin typeface="Arial" panose="020B0604020202020204" pitchFamily="34" charset="0"/>
                <a:cs typeface="Arial" panose="020B0604020202020204" pitchFamily="34" charset="0"/>
              </a:rPr>
              <a:t> visitors </a:t>
            </a:r>
            <a:r>
              <a:rPr lang="en-US" spc="-5">
                <a:solidFill>
                  <a:srgbClr val="FFFFFF"/>
                </a:solidFill>
                <a:latin typeface="Arial" panose="020B0604020202020204" pitchFamily="34" charset="0"/>
                <a:cs typeface="Arial" panose="020B0604020202020204" pitchFamily="34" charset="0"/>
              </a:rPr>
              <a:t>who arrive by air and </a:t>
            </a:r>
            <a:r>
              <a:rPr lang="en-US">
                <a:solidFill>
                  <a:srgbClr val="FFFFFF"/>
                </a:solidFill>
                <a:latin typeface="Arial" panose="020B0604020202020204" pitchFamily="34" charset="0"/>
                <a:cs typeface="Arial" panose="020B0604020202020204" pitchFamily="34" charset="0"/>
              </a:rPr>
              <a:t>spend </a:t>
            </a:r>
            <a:r>
              <a:rPr lang="en-US" spc="-5">
                <a:solidFill>
                  <a:srgbClr val="FFFFFF"/>
                </a:solidFill>
                <a:latin typeface="Arial" panose="020B0604020202020204" pitchFamily="34" charset="0"/>
                <a:cs typeface="Arial" panose="020B0604020202020204" pitchFamily="34" charset="0"/>
              </a:rPr>
              <a:t>money </a:t>
            </a:r>
            <a:r>
              <a:rPr lang="en-US">
                <a:solidFill>
                  <a:srgbClr val="FFFFFF"/>
                </a:solidFill>
                <a:latin typeface="Arial" panose="020B0604020202020204" pitchFamily="34" charset="0"/>
                <a:cs typeface="Arial" panose="020B0604020202020204" pitchFamily="34" charset="0"/>
              </a:rPr>
              <a:t>off-airport </a:t>
            </a:r>
            <a:r>
              <a:rPr lang="en-US" spc="-5">
                <a:solidFill>
                  <a:srgbClr val="FFFFFF"/>
                </a:solidFill>
                <a:latin typeface="Arial" panose="020B0604020202020204" pitchFamily="34" charset="0"/>
                <a:cs typeface="Arial" panose="020B0604020202020204" pitchFamily="34" charset="0"/>
              </a:rPr>
              <a:t>on </a:t>
            </a:r>
            <a:r>
              <a:rPr lang="en-US">
                <a:solidFill>
                  <a:srgbClr val="FFFFFF"/>
                </a:solidFill>
                <a:latin typeface="Arial" panose="020B0604020202020204" pitchFamily="34" charset="0"/>
                <a:cs typeface="Arial" panose="020B0604020202020204" pitchFamily="34" charset="0"/>
              </a:rPr>
              <a:t>lodging, retail, restaurants, </a:t>
            </a:r>
            <a:r>
              <a:rPr lang="en-US" spc="-5">
                <a:solidFill>
                  <a:srgbClr val="FFFFFF"/>
                </a:solidFill>
                <a:latin typeface="Arial" panose="020B0604020202020204" pitchFamily="34" charset="0"/>
                <a:cs typeface="Arial" panose="020B0604020202020204" pitchFamily="34" charset="0"/>
              </a:rPr>
              <a:t>entertainment, </a:t>
            </a:r>
            <a:r>
              <a:rPr lang="en-US">
                <a:solidFill>
                  <a:srgbClr val="FFFFFF"/>
                </a:solidFill>
                <a:latin typeface="Arial" panose="020B0604020202020204" pitchFamily="34" charset="0"/>
                <a:cs typeface="Arial" panose="020B0604020202020204" pitchFamily="34" charset="0"/>
              </a:rPr>
              <a:t>and local </a:t>
            </a:r>
            <a:r>
              <a:rPr lang="en-US" spc="-5">
                <a:solidFill>
                  <a:srgbClr val="FFFFFF"/>
                </a:solidFill>
                <a:latin typeface="Arial" panose="020B0604020202020204" pitchFamily="34" charset="0"/>
                <a:cs typeface="Arial" panose="020B0604020202020204" pitchFamily="34" charset="0"/>
              </a:rPr>
              <a:t>transportation. </a:t>
            </a:r>
            <a:endParaRPr lang="en-US">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7913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5B7B3957-53D5-485F-8D6A-BBA4444AD1C8}"/>
              </a:ext>
            </a:extLst>
          </p:cNvPr>
          <p:cNvSpPr>
            <a:spLocks noGrp="1"/>
          </p:cNvSpPr>
          <p:nvPr>
            <p:ph idx="1"/>
          </p:nvPr>
        </p:nvSpPr>
        <p:spPr>
          <a:xfrm>
            <a:off x="838201" y="1487979"/>
            <a:ext cx="9429750" cy="4472246"/>
          </a:xfrm>
        </p:spPr>
        <p:txBody>
          <a:bodyPr/>
          <a:lstStyle/>
          <a:p>
            <a:r>
              <a:rPr lang="en-US"/>
              <a:t>Analysis documents </a:t>
            </a:r>
            <a:r>
              <a:rPr lang="en-US" u="sng"/>
              <a:t>off-airport</a:t>
            </a:r>
            <a:r>
              <a:rPr lang="en-US"/>
              <a:t> impacts supported by air cargo services at airports</a:t>
            </a:r>
          </a:p>
          <a:p>
            <a:pPr lvl="1"/>
            <a:r>
              <a:rPr lang="en-US"/>
              <a:t>The impacts of FedEx, UPS, and other air cargo carriers on airports are included in individual airport economic impacts</a:t>
            </a:r>
          </a:p>
          <a:p>
            <a:r>
              <a:rPr lang="en-US"/>
              <a:t>Analysis relies on data from a variety of sources </a:t>
            </a:r>
          </a:p>
          <a:p>
            <a:r>
              <a:rPr lang="en-US"/>
              <a:t>Top industries reliant on air cargo include precision instruments and electronics</a:t>
            </a:r>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14</a:t>
            </a:fld>
            <a:endParaRPr lang="en-US"/>
          </a:p>
        </p:txBody>
      </p:sp>
      <p:sp>
        <p:nvSpPr>
          <p:cNvPr id="9" name="Title 8">
            <a:extLst>
              <a:ext uri="{FF2B5EF4-FFF2-40B4-BE49-F238E27FC236}">
                <a16:creationId xmlns:a16="http://schemas.microsoft.com/office/drawing/2014/main" id="{47C28FA4-B0EC-47BD-AA49-1F3327D48BF4}"/>
              </a:ext>
            </a:extLst>
          </p:cNvPr>
          <p:cNvSpPr>
            <a:spLocks noGrp="1"/>
          </p:cNvSpPr>
          <p:nvPr>
            <p:ph type="title"/>
          </p:nvPr>
        </p:nvSpPr>
        <p:spPr/>
        <p:txBody>
          <a:bodyPr>
            <a:normAutofit/>
          </a:bodyPr>
          <a:lstStyle/>
          <a:p>
            <a:r>
              <a:rPr lang="en-US"/>
              <a:t>Off-Airport Freight/Cargo Impacts</a:t>
            </a:r>
          </a:p>
        </p:txBody>
      </p:sp>
    </p:spTree>
    <p:extLst>
      <p:ext uri="{BB962C8B-B14F-4D97-AF65-F5344CB8AC3E}">
        <p14:creationId xmlns:p14="http://schemas.microsoft.com/office/powerpoint/2010/main" val="3354264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Graphic 9">
            <a:extLst>
              <a:ext uri="{FF2B5EF4-FFF2-40B4-BE49-F238E27FC236}">
                <a16:creationId xmlns:a16="http://schemas.microsoft.com/office/drawing/2014/main" id="{FE643DCA-274B-4CA0-9499-0D0D99EFEA57}"/>
              </a:ext>
            </a:extLst>
          </p:cNvPr>
          <p:cNvSpPr/>
          <p:nvPr/>
        </p:nvSpPr>
        <p:spPr>
          <a:xfrm>
            <a:off x="5462154" y="3792071"/>
            <a:ext cx="7365748" cy="3086381"/>
          </a:xfrm>
          <a:custGeom>
            <a:avLst/>
            <a:gdLst>
              <a:gd name="connsiteX0" fmla="*/ 2260524 w 8347382"/>
              <a:gd name="connsiteY0" fmla="*/ 0 h 5426168"/>
              <a:gd name="connsiteX1" fmla="*/ 0 w 8347382"/>
              <a:gd name="connsiteY1" fmla="*/ 5426169 h 5426168"/>
              <a:gd name="connsiteX2" fmla="*/ 8347383 w 8347382"/>
              <a:gd name="connsiteY2" fmla="*/ 5426169 h 5426168"/>
              <a:gd name="connsiteX3" fmla="*/ 8347383 w 8347382"/>
              <a:gd name="connsiteY3" fmla="*/ 0 h 5426168"/>
              <a:gd name="connsiteX0" fmla="*/ 3027007 w 9113866"/>
              <a:gd name="connsiteY0" fmla="*/ 0 h 5426169"/>
              <a:gd name="connsiteX1" fmla="*/ 0 w 9113866"/>
              <a:gd name="connsiteY1" fmla="*/ 3086381 h 5426169"/>
              <a:gd name="connsiteX2" fmla="*/ 9113866 w 9113866"/>
              <a:gd name="connsiteY2" fmla="*/ 5426169 h 5426169"/>
              <a:gd name="connsiteX3" fmla="*/ 9113866 w 9113866"/>
              <a:gd name="connsiteY3" fmla="*/ 0 h 5426169"/>
              <a:gd name="connsiteX4" fmla="*/ 3027007 w 9113866"/>
              <a:gd name="connsiteY4" fmla="*/ 0 h 5426169"/>
              <a:gd name="connsiteX0" fmla="*/ 3027007 w 9113866"/>
              <a:gd name="connsiteY0" fmla="*/ 0 h 3086381"/>
              <a:gd name="connsiteX1" fmla="*/ 0 w 9113866"/>
              <a:gd name="connsiteY1" fmla="*/ 3086381 h 3086381"/>
              <a:gd name="connsiteX2" fmla="*/ 8939054 w 9113866"/>
              <a:gd name="connsiteY2" fmla="*/ 3059487 h 3086381"/>
              <a:gd name="connsiteX3" fmla="*/ 9113866 w 9113866"/>
              <a:gd name="connsiteY3" fmla="*/ 0 h 3086381"/>
              <a:gd name="connsiteX4" fmla="*/ 3027007 w 9113866"/>
              <a:gd name="connsiteY4" fmla="*/ 0 h 3086381"/>
              <a:gd name="connsiteX0" fmla="*/ 3027007 w 8939054"/>
              <a:gd name="connsiteY0" fmla="*/ 0 h 3086381"/>
              <a:gd name="connsiteX1" fmla="*/ 0 w 8939054"/>
              <a:gd name="connsiteY1" fmla="*/ 3086381 h 3086381"/>
              <a:gd name="connsiteX2" fmla="*/ 8939054 w 8939054"/>
              <a:gd name="connsiteY2" fmla="*/ 3059487 h 3086381"/>
              <a:gd name="connsiteX3" fmla="*/ 7177490 w 8939054"/>
              <a:gd name="connsiteY3" fmla="*/ 0 h 3086381"/>
              <a:gd name="connsiteX4" fmla="*/ 3027007 w 8939054"/>
              <a:gd name="connsiteY4" fmla="*/ 0 h 3086381"/>
              <a:gd name="connsiteX0" fmla="*/ 3027007 w 7204384"/>
              <a:gd name="connsiteY0" fmla="*/ 0 h 3086381"/>
              <a:gd name="connsiteX1" fmla="*/ 0 w 7204384"/>
              <a:gd name="connsiteY1" fmla="*/ 3086381 h 3086381"/>
              <a:gd name="connsiteX2" fmla="*/ 7204384 w 7204384"/>
              <a:gd name="connsiteY2" fmla="*/ 3059487 h 3086381"/>
              <a:gd name="connsiteX3" fmla="*/ 7177490 w 7204384"/>
              <a:gd name="connsiteY3" fmla="*/ 0 h 3086381"/>
              <a:gd name="connsiteX4" fmla="*/ 3027007 w 7204384"/>
              <a:gd name="connsiteY4" fmla="*/ 0 h 3086381"/>
              <a:gd name="connsiteX0" fmla="*/ 3000112 w 7177489"/>
              <a:gd name="connsiteY0" fmla="*/ 0 h 3059487"/>
              <a:gd name="connsiteX1" fmla="*/ 0 w 7177489"/>
              <a:gd name="connsiteY1" fmla="*/ 3059487 h 3059487"/>
              <a:gd name="connsiteX2" fmla="*/ 7177489 w 7177489"/>
              <a:gd name="connsiteY2" fmla="*/ 3059487 h 3059487"/>
              <a:gd name="connsiteX3" fmla="*/ 7150595 w 7177489"/>
              <a:gd name="connsiteY3" fmla="*/ 0 h 3059487"/>
              <a:gd name="connsiteX4" fmla="*/ 3000112 w 7177489"/>
              <a:gd name="connsiteY4" fmla="*/ 0 h 3059487"/>
              <a:gd name="connsiteX0" fmla="*/ 3188371 w 7365748"/>
              <a:gd name="connsiteY0" fmla="*/ 0 h 3086381"/>
              <a:gd name="connsiteX1" fmla="*/ 0 w 7365748"/>
              <a:gd name="connsiteY1" fmla="*/ 3086381 h 3086381"/>
              <a:gd name="connsiteX2" fmla="*/ 7365748 w 7365748"/>
              <a:gd name="connsiteY2" fmla="*/ 3059487 h 3086381"/>
              <a:gd name="connsiteX3" fmla="*/ 7338854 w 7365748"/>
              <a:gd name="connsiteY3" fmla="*/ 0 h 3086381"/>
              <a:gd name="connsiteX4" fmla="*/ 3188371 w 7365748"/>
              <a:gd name="connsiteY4" fmla="*/ 0 h 3086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5748" h="3086381">
                <a:moveTo>
                  <a:pt x="3188371" y="0"/>
                </a:moveTo>
                <a:lnTo>
                  <a:pt x="0" y="3086381"/>
                </a:lnTo>
                <a:lnTo>
                  <a:pt x="7365748" y="3059487"/>
                </a:lnTo>
                <a:lnTo>
                  <a:pt x="7338854" y="0"/>
                </a:lnTo>
                <a:lnTo>
                  <a:pt x="3188371" y="0"/>
                </a:lnTo>
                <a:close/>
              </a:path>
            </a:pathLst>
          </a:custGeom>
          <a:solidFill>
            <a:srgbClr val="EE3524"/>
          </a:solidFill>
          <a:ln w="36121" cap="flat">
            <a:noFill/>
            <a:prstDash val="solid"/>
            <a:miter/>
          </a:ln>
        </p:spPr>
        <p:txBody>
          <a:bodyPr rtlCol="0" anchor="ctr"/>
          <a:lstStyle/>
          <a:p>
            <a:endParaRPr lang="en-US"/>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15</a:t>
            </a:fld>
            <a:endParaRPr lang="en-US"/>
          </a:p>
        </p:txBody>
      </p:sp>
      <p:sp>
        <p:nvSpPr>
          <p:cNvPr id="7" name="Title 6">
            <a:extLst>
              <a:ext uri="{FF2B5EF4-FFF2-40B4-BE49-F238E27FC236}">
                <a16:creationId xmlns:a16="http://schemas.microsoft.com/office/drawing/2014/main" id="{208EAF6D-4376-4F19-A7C7-B59C8A30DEB0}"/>
              </a:ext>
            </a:extLst>
          </p:cNvPr>
          <p:cNvSpPr>
            <a:spLocks noGrp="1"/>
          </p:cNvSpPr>
          <p:nvPr>
            <p:ph type="title"/>
          </p:nvPr>
        </p:nvSpPr>
        <p:spPr/>
        <p:txBody>
          <a:bodyPr/>
          <a:lstStyle/>
          <a:p>
            <a:r>
              <a:rPr lang="en-US"/>
              <a:t>Off-Airport Freight/Cargo Impacts</a:t>
            </a:r>
          </a:p>
        </p:txBody>
      </p:sp>
      <p:pic>
        <p:nvPicPr>
          <p:cNvPr id="12" name="Graphic 11">
            <a:extLst>
              <a:ext uri="{FF2B5EF4-FFF2-40B4-BE49-F238E27FC236}">
                <a16:creationId xmlns:a16="http://schemas.microsoft.com/office/drawing/2014/main" id="{635798AF-7661-44DA-850F-42132A6F6C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18913" y="4421332"/>
            <a:ext cx="654571" cy="675686"/>
          </a:xfrm>
          <a:prstGeom prst="rect">
            <a:avLst/>
          </a:prstGeom>
        </p:spPr>
      </p:pic>
      <p:sp>
        <p:nvSpPr>
          <p:cNvPr id="14" name="TextBox 13">
            <a:extLst>
              <a:ext uri="{FF2B5EF4-FFF2-40B4-BE49-F238E27FC236}">
                <a16:creationId xmlns:a16="http://schemas.microsoft.com/office/drawing/2014/main" id="{4F10ADFD-2896-4DC9-A0F6-823B046351C4}"/>
              </a:ext>
            </a:extLst>
          </p:cNvPr>
          <p:cNvSpPr txBox="1"/>
          <p:nvPr/>
        </p:nvSpPr>
        <p:spPr>
          <a:xfrm>
            <a:off x="9069516" y="4248383"/>
            <a:ext cx="3122484"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Over 142,000</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Off-Airport Jobs </a:t>
            </a:r>
          </a:p>
        </p:txBody>
      </p:sp>
      <p:sp>
        <p:nvSpPr>
          <p:cNvPr id="24" name="Graphic 10">
            <a:extLst>
              <a:ext uri="{FF2B5EF4-FFF2-40B4-BE49-F238E27FC236}">
                <a16:creationId xmlns:a16="http://schemas.microsoft.com/office/drawing/2014/main" id="{E86CDC50-C961-48B3-9F33-6EBA25331620}"/>
              </a:ext>
            </a:extLst>
          </p:cNvPr>
          <p:cNvSpPr/>
          <p:nvPr/>
        </p:nvSpPr>
        <p:spPr>
          <a:xfrm>
            <a:off x="6126606" y="5522802"/>
            <a:ext cx="6225105" cy="1355651"/>
          </a:xfrm>
          <a:custGeom>
            <a:avLst/>
            <a:gdLst>
              <a:gd name="connsiteX0" fmla="*/ 1685798 w 6225104"/>
              <a:gd name="connsiteY0" fmla="*/ 0 h 1355650"/>
              <a:gd name="connsiteX1" fmla="*/ 0 w 6225104"/>
              <a:gd name="connsiteY1" fmla="*/ 1355651 h 1355650"/>
              <a:gd name="connsiteX2" fmla="*/ 6225105 w 6225104"/>
              <a:gd name="connsiteY2" fmla="*/ 1355651 h 1355650"/>
              <a:gd name="connsiteX3" fmla="*/ 6225105 w 6225104"/>
              <a:gd name="connsiteY3" fmla="*/ 0 h 1355650"/>
              <a:gd name="connsiteX0" fmla="*/ 1403410 w 6225105"/>
              <a:gd name="connsiteY0" fmla="*/ 0 h 1355651"/>
              <a:gd name="connsiteX1" fmla="*/ 0 w 6225105"/>
              <a:gd name="connsiteY1" fmla="*/ 1355651 h 1355651"/>
              <a:gd name="connsiteX2" fmla="*/ 6225105 w 6225105"/>
              <a:gd name="connsiteY2" fmla="*/ 1355651 h 1355651"/>
              <a:gd name="connsiteX3" fmla="*/ 6225105 w 6225105"/>
              <a:gd name="connsiteY3" fmla="*/ 0 h 1355651"/>
              <a:gd name="connsiteX4" fmla="*/ 1403410 w 6225105"/>
              <a:gd name="connsiteY4" fmla="*/ 0 h 13556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5105" h="1355651">
                <a:moveTo>
                  <a:pt x="1403410" y="0"/>
                </a:moveTo>
                <a:lnTo>
                  <a:pt x="0" y="1355651"/>
                </a:lnTo>
                <a:lnTo>
                  <a:pt x="6225105" y="1355651"/>
                </a:lnTo>
                <a:lnTo>
                  <a:pt x="6225105" y="0"/>
                </a:lnTo>
                <a:lnTo>
                  <a:pt x="1403410" y="0"/>
                </a:lnTo>
                <a:close/>
              </a:path>
            </a:pathLst>
          </a:custGeom>
          <a:solidFill>
            <a:schemeClr val="accent2"/>
          </a:solidFill>
          <a:ln w="25854" cap="flat">
            <a:noFill/>
            <a:prstDash val="solid"/>
            <a:miter/>
          </a:ln>
        </p:spPr>
        <p:txBody>
          <a:bodyPr rtlCol="0" anchor="ctr"/>
          <a:lstStyle/>
          <a:p>
            <a:endParaRPr lang="en-US"/>
          </a:p>
        </p:txBody>
      </p:sp>
      <p:pic>
        <p:nvPicPr>
          <p:cNvPr id="13" name="Graphic 12">
            <a:extLst>
              <a:ext uri="{FF2B5EF4-FFF2-40B4-BE49-F238E27FC236}">
                <a16:creationId xmlns:a16="http://schemas.microsoft.com/office/drawing/2014/main" id="{722B27CE-EDAE-4C4E-A153-A29B3588B41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94115" y="5980687"/>
            <a:ext cx="675131" cy="675131"/>
          </a:xfrm>
          <a:prstGeom prst="rect">
            <a:avLst/>
          </a:prstGeom>
        </p:spPr>
      </p:pic>
      <p:sp>
        <p:nvSpPr>
          <p:cNvPr id="15" name="TextBox 14">
            <a:extLst>
              <a:ext uri="{FF2B5EF4-FFF2-40B4-BE49-F238E27FC236}">
                <a16:creationId xmlns:a16="http://schemas.microsoft.com/office/drawing/2014/main" id="{3E9336E7-11E5-4F48-B206-DFBD763CF735}"/>
              </a:ext>
            </a:extLst>
          </p:cNvPr>
          <p:cNvSpPr txBox="1"/>
          <p:nvPr/>
        </p:nvSpPr>
        <p:spPr>
          <a:xfrm>
            <a:off x="9208891" y="5582184"/>
            <a:ext cx="2856439" cy="1261884"/>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$35.9 Billion</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Total Economic Impact </a:t>
            </a:r>
          </a:p>
        </p:txBody>
      </p:sp>
      <p:pic>
        <p:nvPicPr>
          <p:cNvPr id="28" name="Picture 27" descr="Map&#10;&#10;Description automatically generated">
            <a:extLst>
              <a:ext uri="{FF2B5EF4-FFF2-40B4-BE49-F238E27FC236}">
                <a16:creationId xmlns:a16="http://schemas.microsoft.com/office/drawing/2014/main" id="{86EAF1F4-C627-4F41-9BB0-71A2D46891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5503" y="1499085"/>
            <a:ext cx="2826207" cy="4993788"/>
          </a:xfrm>
          <a:prstGeom prst="rect">
            <a:avLst/>
          </a:prstGeom>
        </p:spPr>
      </p:pic>
      <p:grpSp>
        <p:nvGrpSpPr>
          <p:cNvPr id="42" name="Group 41">
            <a:extLst>
              <a:ext uri="{FF2B5EF4-FFF2-40B4-BE49-F238E27FC236}">
                <a16:creationId xmlns:a16="http://schemas.microsoft.com/office/drawing/2014/main" id="{69EEFEF1-BED8-4388-8ADF-D596D595CE10}"/>
              </a:ext>
            </a:extLst>
          </p:cNvPr>
          <p:cNvGrpSpPr/>
          <p:nvPr/>
        </p:nvGrpSpPr>
        <p:grpSpPr>
          <a:xfrm>
            <a:off x="4138639" y="1384381"/>
            <a:ext cx="1511776" cy="932150"/>
            <a:chOff x="3634308" y="1487979"/>
            <a:chExt cx="1511776" cy="932150"/>
          </a:xfrm>
        </p:grpSpPr>
        <p:sp>
          <p:nvSpPr>
            <p:cNvPr id="25" name="TextBox 24">
              <a:extLst>
                <a:ext uri="{FF2B5EF4-FFF2-40B4-BE49-F238E27FC236}">
                  <a16:creationId xmlns:a16="http://schemas.microsoft.com/office/drawing/2014/main" id="{E4F79C39-D822-449F-BADB-A757F86447AC}"/>
                </a:ext>
              </a:extLst>
            </p:cNvPr>
            <p:cNvSpPr txBox="1"/>
            <p:nvPr/>
          </p:nvSpPr>
          <p:spPr>
            <a:xfrm>
              <a:off x="3634308" y="1487979"/>
              <a:ext cx="1511776" cy="523220"/>
            </a:xfrm>
            <a:prstGeom prst="rect">
              <a:avLst/>
            </a:prstGeom>
            <a:noFill/>
          </p:spPr>
          <p:txBody>
            <a:bodyPr wrap="square" rtlCol="0">
              <a:spAutoFit/>
            </a:bodyPr>
            <a:lstStyle/>
            <a:p>
              <a:pPr algn="ctr"/>
              <a:r>
                <a:rPr lang="en-US" sz="2800" b="1">
                  <a:solidFill>
                    <a:schemeClr val="accent5"/>
                  </a:solidFill>
                </a:rPr>
                <a:t>$26.4</a:t>
              </a:r>
            </a:p>
          </p:txBody>
        </p:sp>
        <p:sp>
          <p:nvSpPr>
            <p:cNvPr id="29" name="TextBox 28">
              <a:extLst>
                <a:ext uri="{FF2B5EF4-FFF2-40B4-BE49-F238E27FC236}">
                  <a16:creationId xmlns:a16="http://schemas.microsoft.com/office/drawing/2014/main" id="{227830D7-ED2B-4475-8FEB-2C225B38724E}"/>
                </a:ext>
              </a:extLst>
            </p:cNvPr>
            <p:cNvSpPr txBox="1"/>
            <p:nvPr/>
          </p:nvSpPr>
          <p:spPr>
            <a:xfrm>
              <a:off x="3634308" y="1896909"/>
              <a:ext cx="1511776" cy="523220"/>
            </a:xfrm>
            <a:prstGeom prst="rect">
              <a:avLst/>
            </a:prstGeom>
            <a:noFill/>
          </p:spPr>
          <p:txBody>
            <a:bodyPr wrap="square" rtlCol="0">
              <a:spAutoFit/>
            </a:bodyPr>
            <a:lstStyle/>
            <a:p>
              <a:pPr algn="ctr"/>
              <a:r>
                <a:rPr lang="en-US" sz="2800" b="1">
                  <a:solidFill>
                    <a:schemeClr val="accent5"/>
                  </a:solidFill>
                </a:rPr>
                <a:t>Billion</a:t>
              </a:r>
            </a:p>
          </p:txBody>
        </p:sp>
      </p:grpSp>
      <p:grpSp>
        <p:nvGrpSpPr>
          <p:cNvPr id="41" name="Group 40">
            <a:extLst>
              <a:ext uri="{FF2B5EF4-FFF2-40B4-BE49-F238E27FC236}">
                <a16:creationId xmlns:a16="http://schemas.microsoft.com/office/drawing/2014/main" id="{B0CB20E3-71DF-4E18-ABCA-8494CD747FAD}"/>
              </a:ext>
            </a:extLst>
          </p:cNvPr>
          <p:cNvGrpSpPr/>
          <p:nvPr/>
        </p:nvGrpSpPr>
        <p:grpSpPr>
          <a:xfrm>
            <a:off x="4138639" y="2418986"/>
            <a:ext cx="1511776" cy="932150"/>
            <a:chOff x="3634308" y="2413415"/>
            <a:chExt cx="1511776" cy="932150"/>
          </a:xfrm>
        </p:grpSpPr>
        <p:sp>
          <p:nvSpPr>
            <p:cNvPr id="30" name="TextBox 29">
              <a:extLst>
                <a:ext uri="{FF2B5EF4-FFF2-40B4-BE49-F238E27FC236}">
                  <a16:creationId xmlns:a16="http://schemas.microsoft.com/office/drawing/2014/main" id="{B2B1338D-40D4-4891-9E53-FE61673FF253}"/>
                </a:ext>
              </a:extLst>
            </p:cNvPr>
            <p:cNvSpPr txBox="1"/>
            <p:nvPr/>
          </p:nvSpPr>
          <p:spPr>
            <a:xfrm>
              <a:off x="3634308" y="2413415"/>
              <a:ext cx="1511776" cy="523220"/>
            </a:xfrm>
            <a:prstGeom prst="rect">
              <a:avLst/>
            </a:prstGeom>
            <a:noFill/>
          </p:spPr>
          <p:txBody>
            <a:bodyPr wrap="square" rtlCol="0">
              <a:spAutoFit/>
            </a:bodyPr>
            <a:lstStyle/>
            <a:p>
              <a:pPr algn="ctr"/>
              <a:r>
                <a:rPr lang="en-US" sz="2800" b="1">
                  <a:solidFill>
                    <a:schemeClr val="bg1">
                      <a:lumMod val="90000"/>
                      <a:lumOff val="10000"/>
                    </a:schemeClr>
                  </a:solidFill>
                </a:rPr>
                <a:t>$3.0</a:t>
              </a:r>
            </a:p>
          </p:txBody>
        </p:sp>
        <p:sp>
          <p:nvSpPr>
            <p:cNvPr id="31" name="TextBox 30">
              <a:extLst>
                <a:ext uri="{FF2B5EF4-FFF2-40B4-BE49-F238E27FC236}">
                  <a16:creationId xmlns:a16="http://schemas.microsoft.com/office/drawing/2014/main" id="{F618E709-6145-47CB-AFDC-91EE46623B73}"/>
                </a:ext>
              </a:extLst>
            </p:cNvPr>
            <p:cNvSpPr txBox="1"/>
            <p:nvPr/>
          </p:nvSpPr>
          <p:spPr>
            <a:xfrm>
              <a:off x="3634308" y="2822345"/>
              <a:ext cx="1511776" cy="523220"/>
            </a:xfrm>
            <a:prstGeom prst="rect">
              <a:avLst/>
            </a:prstGeom>
            <a:noFill/>
          </p:spPr>
          <p:txBody>
            <a:bodyPr wrap="square" rtlCol="0">
              <a:spAutoFit/>
            </a:bodyPr>
            <a:lstStyle/>
            <a:p>
              <a:pPr algn="ctr"/>
              <a:r>
                <a:rPr lang="en-US" sz="2800" b="1">
                  <a:solidFill>
                    <a:schemeClr val="bg1">
                      <a:lumMod val="90000"/>
                      <a:lumOff val="10000"/>
                    </a:schemeClr>
                  </a:solidFill>
                </a:rPr>
                <a:t>Billion</a:t>
              </a:r>
            </a:p>
          </p:txBody>
        </p:sp>
      </p:grpSp>
      <p:grpSp>
        <p:nvGrpSpPr>
          <p:cNvPr id="40" name="Group 39">
            <a:extLst>
              <a:ext uri="{FF2B5EF4-FFF2-40B4-BE49-F238E27FC236}">
                <a16:creationId xmlns:a16="http://schemas.microsoft.com/office/drawing/2014/main" id="{15A7F8DA-8D35-4CD2-BC10-C02673F13142}"/>
              </a:ext>
            </a:extLst>
          </p:cNvPr>
          <p:cNvGrpSpPr/>
          <p:nvPr/>
        </p:nvGrpSpPr>
        <p:grpSpPr>
          <a:xfrm>
            <a:off x="4138639" y="3453591"/>
            <a:ext cx="1511776" cy="932150"/>
            <a:chOff x="3634308" y="3338851"/>
            <a:chExt cx="1511776" cy="932150"/>
          </a:xfrm>
        </p:grpSpPr>
        <p:sp>
          <p:nvSpPr>
            <p:cNvPr id="32" name="TextBox 31">
              <a:extLst>
                <a:ext uri="{FF2B5EF4-FFF2-40B4-BE49-F238E27FC236}">
                  <a16:creationId xmlns:a16="http://schemas.microsoft.com/office/drawing/2014/main" id="{A0DF3C61-13DC-45BA-981D-DBB2630E140B}"/>
                </a:ext>
              </a:extLst>
            </p:cNvPr>
            <p:cNvSpPr txBox="1"/>
            <p:nvPr/>
          </p:nvSpPr>
          <p:spPr>
            <a:xfrm>
              <a:off x="3634308" y="3338851"/>
              <a:ext cx="1511776" cy="523220"/>
            </a:xfrm>
            <a:prstGeom prst="rect">
              <a:avLst/>
            </a:prstGeom>
            <a:noFill/>
          </p:spPr>
          <p:txBody>
            <a:bodyPr wrap="square" rtlCol="0">
              <a:spAutoFit/>
            </a:bodyPr>
            <a:lstStyle/>
            <a:p>
              <a:pPr algn="ctr"/>
              <a:r>
                <a:rPr lang="en-US" sz="2800" b="1">
                  <a:solidFill>
                    <a:schemeClr val="accent2"/>
                  </a:solidFill>
                </a:rPr>
                <a:t>$2.6</a:t>
              </a:r>
            </a:p>
          </p:txBody>
        </p:sp>
        <p:sp>
          <p:nvSpPr>
            <p:cNvPr id="33" name="TextBox 32">
              <a:extLst>
                <a:ext uri="{FF2B5EF4-FFF2-40B4-BE49-F238E27FC236}">
                  <a16:creationId xmlns:a16="http://schemas.microsoft.com/office/drawing/2014/main" id="{CA3F0CBC-754D-4428-B07D-C0CA33CCC002}"/>
                </a:ext>
              </a:extLst>
            </p:cNvPr>
            <p:cNvSpPr txBox="1"/>
            <p:nvPr/>
          </p:nvSpPr>
          <p:spPr>
            <a:xfrm>
              <a:off x="3634308" y="3747781"/>
              <a:ext cx="1511776" cy="523220"/>
            </a:xfrm>
            <a:prstGeom prst="rect">
              <a:avLst/>
            </a:prstGeom>
            <a:noFill/>
          </p:spPr>
          <p:txBody>
            <a:bodyPr wrap="square" rtlCol="0">
              <a:spAutoFit/>
            </a:bodyPr>
            <a:lstStyle/>
            <a:p>
              <a:pPr algn="ctr"/>
              <a:r>
                <a:rPr lang="en-US" sz="2800" b="1">
                  <a:solidFill>
                    <a:schemeClr val="accent2"/>
                  </a:solidFill>
                </a:rPr>
                <a:t>Billion</a:t>
              </a:r>
            </a:p>
          </p:txBody>
        </p:sp>
      </p:grpSp>
      <p:grpSp>
        <p:nvGrpSpPr>
          <p:cNvPr id="39" name="Group 38">
            <a:extLst>
              <a:ext uri="{FF2B5EF4-FFF2-40B4-BE49-F238E27FC236}">
                <a16:creationId xmlns:a16="http://schemas.microsoft.com/office/drawing/2014/main" id="{A7AA9A94-4ACF-4DF3-B518-5E1F9DC8E2DB}"/>
              </a:ext>
            </a:extLst>
          </p:cNvPr>
          <p:cNvGrpSpPr/>
          <p:nvPr/>
        </p:nvGrpSpPr>
        <p:grpSpPr>
          <a:xfrm>
            <a:off x="4138639" y="4488196"/>
            <a:ext cx="1511776" cy="932150"/>
            <a:chOff x="3634308" y="4264287"/>
            <a:chExt cx="1511776" cy="932150"/>
          </a:xfrm>
        </p:grpSpPr>
        <p:sp>
          <p:nvSpPr>
            <p:cNvPr id="34" name="TextBox 33">
              <a:extLst>
                <a:ext uri="{FF2B5EF4-FFF2-40B4-BE49-F238E27FC236}">
                  <a16:creationId xmlns:a16="http://schemas.microsoft.com/office/drawing/2014/main" id="{21BBFAD1-CD43-48BB-9F0D-572D8FA054A8}"/>
                </a:ext>
              </a:extLst>
            </p:cNvPr>
            <p:cNvSpPr txBox="1"/>
            <p:nvPr/>
          </p:nvSpPr>
          <p:spPr>
            <a:xfrm>
              <a:off x="3634308" y="4264287"/>
              <a:ext cx="1511776" cy="523220"/>
            </a:xfrm>
            <a:prstGeom prst="rect">
              <a:avLst/>
            </a:prstGeom>
            <a:noFill/>
          </p:spPr>
          <p:txBody>
            <a:bodyPr wrap="square" rtlCol="0">
              <a:spAutoFit/>
            </a:bodyPr>
            <a:lstStyle/>
            <a:p>
              <a:pPr algn="ctr"/>
              <a:r>
                <a:rPr lang="en-US" sz="2800" b="1">
                  <a:solidFill>
                    <a:schemeClr val="accent1"/>
                  </a:solidFill>
                </a:rPr>
                <a:t>$2.1</a:t>
              </a:r>
            </a:p>
          </p:txBody>
        </p:sp>
        <p:sp>
          <p:nvSpPr>
            <p:cNvPr id="35" name="TextBox 34">
              <a:extLst>
                <a:ext uri="{FF2B5EF4-FFF2-40B4-BE49-F238E27FC236}">
                  <a16:creationId xmlns:a16="http://schemas.microsoft.com/office/drawing/2014/main" id="{A1F78751-9AEF-4356-9AA7-36E3CBE9C598}"/>
                </a:ext>
              </a:extLst>
            </p:cNvPr>
            <p:cNvSpPr txBox="1"/>
            <p:nvPr/>
          </p:nvSpPr>
          <p:spPr>
            <a:xfrm>
              <a:off x="3634308" y="4673217"/>
              <a:ext cx="1511776" cy="523220"/>
            </a:xfrm>
            <a:prstGeom prst="rect">
              <a:avLst/>
            </a:prstGeom>
            <a:noFill/>
          </p:spPr>
          <p:txBody>
            <a:bodyPr wrap="square" rtlCol="0">
              <a:spAutoFit/>
            </a:bodyPr>
            <a:lstStyle/>
            <a:p>
              <a:pPr algn="ctr"/>
              <a:r>
                <a:rPr lang="en-US" sz="2800" b="1">
                  <a:solidFill>
                    <a:schemeClr val="accent1"/>
                  </a:solidFill>
                </a:rPr>
                <a:t>Billion</a:t>
              </a:r>
            </a:p>
          </p:txBody>
        </p:sp>
      </p:grpSp>
      <p:grpSp>
        <p:nvGrpSpPr>
          <p:cNvPr id="38" name="Group 37">
            <a:extLst>
              <a:ext uri="{FF2B5EF4-FFF2-40B4-BE49-F238E27FC236}">
                <a16:creationId xmlns:a16="http://schemas.microsoft.com/office/drawing/2014/main" id="{A3437D22-84B2-491C-A41B-10B55DDE91BB}"/>
              </a:ext>
            </a:extLst>
          </p:cNvPr>
          <p:cNvGrpSpPr/>
          <p:nvPr/>
        </p:nvGrpSpPr>
        <p:grpSpPr>
          <a:xfrm>
            <a:off x="4138639" y="5522802"/>
            <a:ext cx="1511776" cy="932148"/>
            <a:chOff x="3634308" y="5522802"/>
            <a:chExt cx="1511776" cy="932148"/>
          </a:xfrm>
        </p:grpSpPr>
        <p:sp>
          <p:nvSpPr>
            <p:cNvPr id="36" name="TextBox 35">
              <a:extLst>
                <a:ext uri="{FF2B5EF4-FFF2-40B4-BE49-F238E27FC236}">
                  <a16:creationId xmlns:a16="http://schemas.microsoft.com/office/drawing/2014/main" id="{67B00723-668B-4633-889F-966B922E72CE}"/>
                </a:ext>
              </a:extLst>
            </p:cNvPr>
            <p:cNvSpPr txBox="1"/>
            <p:nvPr/>
          </p:nvSpPr>
          <p:spPr>
            <a:xfrm>
              <a:off x="3634308" y="5522802"/>
              <a:ext cx="1511776" cy="523220"/>
            </a:xfrm>
            <a:prstGeom prst="rect">
              <a:avLst/>
            </a:prstGeom>
            <a:noFill/>
          </p:spPr>
          <p:txBody>
            <a:bodyPr wrap="square" rtlCol="0">
              <a:spAutoFit/>
            </a:bodyPr>
            <a:lstStyle/>
            <a:p>
              <a:pPr algn="ctr"/>
              <a:r>
                <a:rPr lang="en-US" sz="2800" b="1"/>
                <a:t>$1.8</a:t>
              </a:r>
            </a:p>
          </p:txBody>
        </p:sp>
        <p:sp>
          <p:nvSpPr>
            <p:cNvPr id="37" name="TextBox 36">
              <a:extLst>
                <a:ext uri="{FF2B5EF4-FFF2-40B4-BE49-F238E27FC236}">
                  <a16:creationId xmlns:a16="http://schemas.microsoft.com/office/drawing/2014/main" id="{AD7B7B31-4AF7-4A2C-B2C6-4610DEAA7307}"/>
                </a:ext>
              </a:extLst>
            </p:cNvPr>
            <p:cNvSpPr txBox="1"/>
            <p:nvPr/>
          </p:nvSpPr>
          <p:spPr>
            <a:xfrm>
              <a:off x="3634308" y="5931730"/>
              <a:ext cx="1511776" cy="523220"/>
            </a:xfrm>
            <a:prstGeom prst="rect">
              <a:avLst/>
            </a:prstGeom>
            <a:noFill/>
          </p:spPr>
          <p:txBody>
            <a:bodyPr wrap="square" rtlCol="0">
              <a:spAutoFit/>
            </a:bodyPr>
            <a:lstStyle/>
            <a:p>
              <a:pPr algn="ctr"/>
              <a:r>
                <a:rPr lang="en-US" sz="2800" b="1"/>
                <a:t>Billion</a:t>
              </a:r>
            </a:p>
          </p:txBody>
        </p:sp>
      </p:grpSp>
    </p:spTree>
    <p:extLst>
      <p:ext uri="{BB962C8B-B14F-4D97-AF65-F5344CB8AC3E}">
        <p14:creationId xmlns:p14="http://schemas.microsoft.com/office/powerpoint/2010/main" val="1812900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2801E-5194-463D-9F30-71CA20BC7B7C}"/>
              </a:ext>
            </a:extLst>
          </p:cNvPr>
          <p:cNvSpPr>
            <a:spLocks noGrp="1"/>
          </p:cNvSpPr>
          <p:nvPr>
            <p:ph type="ctrTitle"/>
          </p:nvPr>
        </p:nvSpPr>
        <p:spPr>
          <a:xfrm>
            <a:off x="831892" y="1041400"/>
            <a:ext cx="10154976" cy="2387600"/>
          </a:xfrm>
        </p:spPr>
        <p:txBody>
          <a:bodyPr/>
          <a:lstStyle/>
          <a:p>
            <a:r>
              <a:rPr lang="en-US"/>
              <a:t>Economic Impact Results</a:t>
            </a:r>
          </a:p>
        </p:txBody>
      </p:sp>
      <p:sp>
        <p:nvSpPr>
          <p:cNvPr id="4" name="Slide Number Placeholder 5">
            <a:extLst>
              <a:ext uri="{FF2B5EF4-FFF2-40B4-BE49-F238E27FC236}">
                <a16:creationId xmlns:a16="http://schemas.microsoft.com/office/drawing/2014/main" id="{18030FD2-06FB-456D-A08A-0BC5E18CCECA}"/>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16</a:t>
            </a:fld>
            <a:endParaRPr lang="en-US"/>
          </a:p>
        </p:txBody>
      </p:sp>
    </p:spTree>
    <p:extLst>
      <p:ext uri="{BB962C8B-B14F-4D97-AF65-F5344CB8AC3E}">
        <p14:creationId xmlns:p14="http://schemas.microsoft.com/office/powerpoint/2010/main" val="2061652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lstStyle/>
          <a:p>
            <a:r>
              <a:rPr lang="en-US" b="1" dirty="0"/>
              <a:t>TOTAL </a:t>
            </a:r>
            <a:r>
              <a:rPr lang="en-US" dirty="0"/>
              <a:t>Crawford County Airport Impacts</a:t>
            </a:r>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srgbClr val="387EA0"/>
                </a:solidFill>
                <a:latin typeface="Arial Black" panose="020B0A04020102020204" pitchFamily="34" charset="0"/>
              </a:rPr>
              <a:t>17</a:t>
            </a:r>
            <a:endPar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endParaRPr>
          </a:p>
        </p:txBody>
      </p:sp>
      <p:sp>
        <p:nvSpPr>
          <p:cNvPr id="34" name="TextBox 33">
            <a:extLst>
              <a:ext uri="{FF2B5EF4-FFF2-40B4-BE49-F238E27FC236}">
                <a16:creationId xmlns:a16="http://schemas.microsoft.com/office/drawing/2014/main" id="{D37FAE34-3767-4E01-B791-F763CB5CF941}"/>
              </a:ext>
            </a:extLst>
          </p:cNvPr>
          <p:cNvSpPr txBox="1"/>
          <p:nvPr/>
        </p:nvSpPr>
        <p:spPr>
          <a:xfrm>
            <a:off x="3695262" y="1625660"/>
            <a:ext cx="2011575"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$772,000</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$1.1 M</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077324" y="1623510"/>
            <a:ext cx="1993703"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$2.3 M</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Tree>
    <p:extLst>
      <p:ext uri="{BB962C8B-B14F-4D97-AF65-F5344CB8AC3E}">
        <p14:creationId xmlns:p14="http://schemas.microsoft.com/office/powerpoint/2010/main" val="100251142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lstStyle/>
          <a:p>
            <a:r>
              <a:rPr lang="en-US" b="1"/>
              <a:t>TOTAL </a:t>
            </a:r>
            <a:r>
              <a:rPr lang="en-US"/>
              <a:t>Statewide Aviation Impacts</a:t>
            </a:r>
            <a:endParaRPr lang="en-US" b="1"/>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492,768</a:t>
            </a:r>
          </a:p>
        </p:txBody>
      </p:sp>
      <p:sp>
        <p:nvSpPr>
          <p:cNvPr id="34" name="TextBox 33">
            <a:extLst>
              <a:ext uri="{FF2B5EF4-FFF2-40B4-BE49-F238E27FC236}">
                <a16:creationId xmlns:a16="http://schemas.microsoft.com/office/drawing/2014/main" id="{D37FAE34-3767-4E01-B791-F763CB5CF941}"/>
              </a:ext>
            </a:extLst>
          </p:cNvPr>
          <p:cNvSpPr txBox="1"/>
          <p:nvPr/>
        </p:nvSpPr>
        <p:spPr>
          <a:xfrm>
            <a:off x="3773696" y="1625660"/>
            <a:ext cx="177266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$32.5 B</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$53.8 B</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160389" y="1623510"/>
            <a:ext cx="175051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$95.5 B</a:t>
            </a:r>
          </a:p>
        </p:txBody>
      </p:sp>
      <p:sp>
        <p:nvSpPr>
          <p:cNvPr id="37" name="TextBox 36">
            <a:extLst>
              <a:ext uri="{FF2B5EF4-FFF2-40B4-BE49-F238E27FC236}">
                <a16:creationId xmlns:a16="http://schemas.microsoft.com/office/drawing/2014/main" id="{CD8E7F66-3C72-4C67-87A4-A4ABABFE4871}"/>
              </a:ext>
            </a:extLst>
          </p:cNvPr>
          <p:cNvSpPr txBox="1"/>
          <p:nvPr/>
        </p:nvSpPr>
        <p:spPr>
          <a:xfrm>
            <a:off x="3188824" y="6461879"/>
            <a:ext cx="5674137"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2E5A"/>
                </a:solidFill>
                <a:effectLst/>
                <a:uLnTx/>
                <a:uFillTx/>
                <a:latin typeface="Arial"/>
                <a:ea typeface="+mn-ea"/>
                <a:cs typeface="+mn-cs"/>
              </a:rPr>
              <a:t>*Including off-airport air cargo impacts of $35.9 Billion</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Tree>
    <p:extLst>
      <p:ext uri="{BB962C8B-B14F-4D97-AF65-F5344CB8AC3E}">
        <p14:creationId xmlns:p14="http://schemas.microsoft.com/office/powerpoint/2010/main" val="4252782279"/>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lstStyle/>
          <a:p>
            <a:r>
              <a:rPr lang="en-US" b="1"/>
              <a:t>TOTAL </a:t>
            </a:r>
            <a:r>
              <a:rPr lang="en-US"/>
              <a:t>Region 2 Impacts</a:t>
            </a:r>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a:solidFill>
                  <a:srgbClr val="387EA0"/>
                </a:solidFill>
                <a:latin typeface="Arial Black" panose="020B0A04020102020204" pitchFamily="34" charset="0"/>
              </a:rPr>
              <a:t>37,685</a:t>
            </a:r>
            <a:endPar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endParaRPr>
          </a:p>
        </p:txBody>
      </p:sp>
      <p:sp>
        <p:nvSpPr>
          <p:cNvPr id="34" name="TextBox 33">
            <a:extLst>
              <a:ext uri="{FF2B5EF4-FFF2-40B4-BE49-F238E27FC236}">
                <a16:creationId xmlns:a16="http://schemas.microsoft.com/office/drawing/2014/main" id="{D37FAE34-3767-4E01-B791-F763CB5CF941}"/>
              </a:ext>
            </a:extLst>
          </p:cNvPr>
          <p:cNvSpPr txBox="1"/>
          <p:nvPr/>
        </p:nvSpPr>
        <p:spPr>
          <a:xfrm>
            <a:off x="3773696" y="1625660"/>
            <a:ext cx="177266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a:t>$2.3 B</a:t>
            </a:r>
            <a:endPar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endParaRP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$4.0 B</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160389" y="1623510"/>
            <a:ext cx="175051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$8.1 B</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
        <p:nvSpPr>
          <p:cNvPr id="26" name="TextBox 25">
            <a:extLst>
              <a:ext uri="{FF2B5EF4-FFF2-40B4-BE49-F238E27FC236}">
                <a16:creationId xmlns:a16="http://schemas.microsoft.com/office/drawing/2014/main" id="{47D496FA-6459-42D8-80E1-EE7E202BC197}"/>
              </a:ext>
            </a:extLst>
          </p:cNvPr>
          <p:cNvSpPr txBox="1"/>
          <p:nvPr/>
        </p:nvSpPr>
        <p:spPr>
          <a:xfrm>
            <a:off x="3188824" y="6461879"/>
            <a:ext cx="5674137"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2E5A"/>
                </a:solidFill>
                <a:effectLst/>
                <a:uLnTx/>
                <a:uFillTx/>
                <a:latin typeface="Arial"/>
                <a:ea typeface="+mn-ea"/>
                <a:cs typeface="+mn-cs"/>
              </a:rPr>
              <a:t>*Including off-airport air cargo impacts</a:t>
            </a:r>
          </a:p>
        </p:txBody>
      </p:sp>
    </p:spTree>
    <p:extLst>
      <p:ext uri="{BB962C8B-B14F-4D97-AF65-F5344CB8AC3E}">
        <p14:creationId xmlns:p14="http://schemas.microsoft.com/office/powerpoint/2010/main" val="2974746214"/>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0FFD51F-5FD6-4F19-9F9B-253CF8ACA059}"/>
              </a:ext>
            </a:extLst>
          </p:cNvPr>
          <p:cNvSpPr>
            <a:spLocks noGrp="1"/>
          </p:cNvSpPr>
          <p:nvPr>
            <p:ph type="sldNum" sz="quarter" idx="12"/>
          </p:nvPr>
        </p:nvSpPr>
        <p:spPr/>
        <p:txBody>
          <a:bodyPr/>
          <a:lstStyle/>
          <a:p>
            <a:fld id="{74C907EC-6A80-4011-A085-657EA8A1B48A}" type="slidenum">
              <a:rPr lang="en-US" smtClean="0"/>
              <a:t>2</a:t>
            </a:fld>
            <a:endParaRPr lang="en-US"/>
          </a:p>
        </p:txBody>
      </p:sp>
      <p:sp>
        <p:nvSpPr>
          <p:cNvPr id="2" name="Title 1">
            <a:extLst>
              <a:ext uri="{FF2B5EF4-FFF2-40B4-BE49-F238E27FC236}">
                <a16:creationId xmlns:a16="http://schemas.microsoft.com/office/drawing/2014/main" id="{F98B238A-E441-4D48-ACAB-6496711B2613}"/>
              </a:ext>
            </a:extLst>
          </p:cNvPr>
          <p:cNvSpPr>
            <a:spLocks noGrp="1"/>
          </p:cNvSpPr>
          <p:nvPr>
            <p:ph type="title"/>
          </p:nvPr>
        </p:nvSpPr>
        <p:spPr/>
        <p:txBody>
          <a:bodyPr/>
          <a:lstStyle/>
          <a:p>
            <a:r>
              <a:rPr lang="en-US"/>
              <a:t>What is Aviation Economic Impact?</a:t>
            </a:r>
          </a:p>
        </p:txBody>
      </p:sp>
      <p:pic>
        <p:nvPicPr>
          <p:cNvPr id="13" name="Graphic 12">
            <a:extLst>
              <a:ext uri="{FF2B5EF4-FFF2-40B4-BE49-F238E27FC236}">
                <a16:creationId xmlns:a16="http://schemas.microsoft.com/office/drawing/2014/main" id="{E2644DEF-49CA-4DAB-9710-BB05957682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2408" y="2525518"/>
            <a:ext cx="10178001" cy="2819879"/>
          </a:xfrm>
          <a:prstGeom prst="rect">
            <a:avLst/>
          </a:prstGeom>
        </p:spPr>
      </p:pic>
      <p:sp>
        <p:nvSpPr>
          <p:cNvPr id="15" name="Content Placeholder 2">
            <a:extLst>
              <a:ext uri="{FF2B5EF4-FFF2-40B4-BE49-F238E27FC236}">
                <a16:creationId xmlns:a16="http://schemas.microsoft.com/office/drawing/2014/main" id="{4BBDE353-39FA-4ECF-B3CD-16FE0EFF4D33}"/>
              </a:ext>
            </a:extLst>
          </p:cNvPr>
          <p:cNvSpPr txBox="1">
            <a:spLocks/>
          </p:cNvSpPr>
          <p:nvPr/>
        </p:nvSpPr>
        <p:spPr>
          <a:xfrm>
            <a:off x="6034088" y="3128321"/>
            <a:ext cx="5688520" cy="1927161"/>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Font typeface="Wingdings" panose="05000000000000000000" pitchFamily="2" charset="2"/>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US">
                <a:solidFill>
                  <a:srgbClr val="FFFFFF"/>
                </a:solidFill>
              </a:rPr>
              <a:t>Conveys the economic importance of airports and tells the story of how airports support and enhance the Illinois economy</a:t>
            </a:r>
          </a:p>
          <a:p>
            <a:pPr algn="ctr"/>
            <a:endParaRPr lang="en-US">
              <a:solidFill>
                <a:srgbClr val="FFFFFF"/>
              </a:solidFill>
            </a:endParaRPr>
          </a:p>
        </p:txBody>
      </p:sp>
      <p:pic>
        <p:nvPicPr>
          <p:cNvPr id="16" name="Graphic 15">
            <a:extLst>
              <a:ext uri="{FF2B5EF4-FFF2-40B4-BE49-F238E27FC236}">
                <a16:creationId xmlns:a16="http://schemas.microsoft.com/office/drawing/2014/main" id="{3FAE3C31-4D80-44A0-87E2-1711A6063F3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6962" y="2778988"/>
            <a:ext cx="1245457" cy="698666"/>
          </a:xfrm>
          <a:prstGeom prst="rect">
            <a:avLst/>
          </a:prstGeom>
        </p:spPr>
      </p:pic>
      <p:pic>
        <p:nvPicPr>
          <p:cNvPr id="17" name="Graphic 16">
            <a:extLst>
              <a:ext uri="{FF2B5EF4-FFF2-40B4-BE49-F238E27FC236}">
                <a16:creationId xmlns:a16="http://schemas.microsoft.com/office/drawing/2014/main" id="{E66A9BA5-16BE-4A81-94E6-63DC8DD7DBA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3886181" y="1882211"/>
            <a:ext cx="1938394" cy="2492220"/>
          </a:xfrm>
          <a:prstGeom prst="rect">
            <a:avLst/>
          </a:prstGeom>
        </p:spPr>
      </p:pic>
      <p:cxnSp>
        <p:nvCxnSpPr>
          <p:cNvPr id="18" name="Straight Connector 17">
            <a:extLst>
              <a:ext uri="{FF2B5EF4-FFF2-40B4-BE49-F238E27FC236}">
                <a16:creationId xmlns:a16="http://schemas.microsoft.com/office/drawing/2014/main" id="{6BEEA433-AA50-4EBC-8D1E-3E93072709A5}"/>
              </a:ext>
            </a:extLst>
          </p:cNvPr>
          <p:cNvCxnSpPr>
            <a:cxnSpLocks/>
          </p:cNvCxnSpPr>
          <p:nvPr/>
        </p:nvCxnSpPr>
        <p:spPr>
          <a:xfrm>
            <a:off x="2884811" y="3128321"/>
            <a:ext cx="1203054" cy="0"/>
          </a:xfrm>
          <a:prstGeom prst="line">
            <a:avLst/>
          </a:prstGeom>
          <a:ln w="3810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1058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lstStyle/>
          <a:p>
            <a:r>
              <a:rPr lang="en-US" b="1"/>
              <a:t>TOTAL </a:t>
            </a:r>
            <a:r>
              <a:rPr lang="en-US"/>
              <a:t>Region 4 Impacts</a:t>
            </a:r>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18,851</a:t>
            </a:r>
          </a:p>
        </p:txBody>
      </p:sp>
      <p:sp>
        <p:nvSpPr>
          <p:cNvPr id="34" name="TextBox 33">
            <a:extLst>
              <a:ext uri="{FF2B5EF4-FFF2-40B4-BE49-F238E27FC236}">
                <a16:creationId xmlns:a16="http://schemas.microsoft.com/office/drawing/2014/main" id="{D37FAE34-3767-4E01-B791-F763CB5CF941}"/>
              </a:ext>
            </a:extLst>
          </p:cNvPr>
          <p:cNvSpPr txBox="1"/>
          <p:nvPr/>
        </p:nvSpPr>
        <p:spPr>
          <a:xfrm>
            <a:off x="3631596" y="1625660"/>
            <a:ext cx="1944449"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$900.7 M</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$1.5 B</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160389" y="1623510"/>
            <a:ext cx="175051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$3.4 B</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
        <p:nvSpPr>
          <p:cNvPr id="29" name="TextBox 28">
            <a:extLst>
              <a:ext uri="{FF2B5EF4-FFF2-40B4-BE49-F238E27FC236}">
                <a16:creationId xmlns:a16="http://schemas.microsoft.com/office/drawing/2014/main" id="{20F15DDE-2CC2-4CCB-92A0-B3FFCF6C336E}"/>
              </a:ext>
            </a:extLst>
          </p:cNvPr>
          <p:cNvSpPr txBox="1"/>
          <p:nvPr/>
        </p:nvSpPr>
        <p:spPr>
          <a:xfrm>
            <a:off x="3188824" y="6461879"/>
            <a:ext cx="5674137"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2E5A"/>
                </a:solidFill>
                <a:effectLst/>
                <a:uLnTx/>
                <a:uFillTx/>
                <a:latin typeface="Arial"/>
                <a:ea typeface="+mn-ea"/>
                <a:cs typeface="+mn-cs"/>
              </a:rPr>
              <a:t>*Including off-airport air cargo impacts</a:t>
            </a:r>
          </a:p>
        </p:txBody>
      </p:sp>
    </p:spTree>
    <p:extLst>
      <p:ext uri="{BB962C8B-B14F-4D97-AF65-F5344CB8AC3E}">
        <p14:creationId xmlns:p14="http://schemas.microsoft.com/office/powerpoint/2010/main" val="2182848292"/>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D7D49D5-DFB0-4FA6-973D-24F36CCBE509}"/>
              </a:ext>
            </a:extLst>
          </p:cNvPr>
          <p:cNvSpPr>
            <a:spLocks noGrp="1"/>
          </p:cNvSpPr>
          <p:nvPr>
            <p:ph type="sldNum" sz="quarter" idx="12"/>
          </p:nvPr>
        </p:nvSpPr>
        <p:spPr/>
        <p:txBody>
          <a:bodyPr/>
          <a:lstStyle/>
          <a:p>
            <a:fld id="{74C907EC-6A80-4011-A085-657EA8A1B48A}" type="slidenum">
              <a:rPr lang="en-US" smtClean="0"/>
              <a:t>21</a:t>
            </a:fld>
            <a:endParaRPr lang="en-US"/>
          </a:p>
        </p:txBody>
      </p:sp>
      <p:sp>
        <p:nvSpPr>
          <p:cNvPr id="2" name="Title 1">
            <a:extLst>
              <a:ext uri="{FF2B5EF4-FFF2-40B4-BE49-F238E27FC236}">
                <a16:creationId xmlns:a16="http://schemas.microsoft.com/office/drawing/2014/main" id="{5A817FD8-40F2-4E77-B1BC-2686032FF514}"/>
              </a:ext>
            </a:extLst>
          </p:cNvPr>
          <p:cNvSpPr>
            <a:spLocks noGrp="1"/>
          </p:cNvSpPr>
          <p:nvPr>
            <p:ph type="title"/>
          </p:nvPr>
        </p:nvSpPr>
        <p:spPr/>
        <p:txBody>
          <a:bodyPr>
            <a:normAutofit fontScale="90000"/>
          </a:bodyPr>
          <a:lstStyle/>
          <a:p>
            <a:r>
              <a:rPr lang="en-US" dirty="0"/>
              <a:t>Think Crawford County Airport is Just Local?</a:t>
            </a:r>
          </a:p>
        </p:txBody>
      </p:sp>
      <p:pic>
        <p:nvPicPr>
          <p:cNvPr id="3" name="Picture 4">
            <a:extLst>
              <a:ext uri="{FF2B5EF4-FFF2-40B4-BE49-F238E27FC236}">
                <a16:creationId xmlns:a16="http://schemas.microsoft.com/office/drawing/2014/main" id="{F2466C04-1EFA-4CA1-8B91-78E0DC6A4F1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97479" y="1290037"/>
            <a:ext cx="7397041" cy="5371229"/>
          </a:xfrm>
          <a:prstGeom prst="rect">
            <a:avLst/>
          </a:prstGeom>
        </p:spPr>
      </p:pic>
    </p:spTree>
    <p:extLst>
      <p:ext uri="{BB962C8B-B14F-4D97-AF65-F5344CB8AC3E}">
        <p14:creationId xmlns:p14="http://schemas.microsoft.com/office/powerpoint/2010/main" val="3791779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94D80E5-952D-480F-8230-0773D4B5AFC2}"/>
              </a:ext>
            </a:extLst>
          </p:cNvPr>
          <p:cNvSpPr>
            <a:spLocks noGrp="1"/>
          </p:cNvSpPr>
          <p:nvPr>
            <p:ph type="ctrTitle"/>
          </p:nvPr>
        </p:nvSpPr>
        <p:spPr>
          <a:xfrm>
            <a:off x="831890" y="1041400"/>
            <a:ext cx="9915827" cy="2387600"/>
          </a:xfrm>
        </p:spPr>
        <p:txBody>
          <a:bodyPr/>
          <a:lstStyle/>
          <a:p>
            <a:r>
              <a:rPr lang="en-US"/>
              <a:t>Additional Aviation Benefits</a:t>
            </a:r>
          </a:p>
        </p:txBody>
      </p:sp>
      <p:sp>
        <p:nvSpPr>
          <p:cNvPr id="3" name="Slide Number Placeholder 5">
            <a:extLst>
              <a:ext uri="{FF2B5EF4-FFF2-40B4-BE49-F238E27FC236}">
                <a16:creationId xmlns:a16="http://schemas.microsoft.com/office/drawing/2014/main" id="{09AE1FDB-EF8A-4E28-A48F-EBDE76CB0B8A}"/>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22</a:t>
            </a:fld>
            <a:endParaRPr lang="en-US"/>
          </a:p>
        </p:txBody>
      </p:sp>
    </p:spTree>
    <p:extLst>
      <p:ext uri="{BB962C8B-B14F-4D97-AF65-F5344CB8AC3E}">
        <p14:creationId xmlns:p14="http://schemas.microsoft.com/office/powerpoint/2010/main" val="503428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 website&#10;&#10;Description automatically generated">
            <a:extLst>
              <a:ext uri="{FF2B5EF4-FFF2-40B4-BE49-F238E27FC236}">
                <a16:creationId xmlns:a16="http://schemas.microsoft.com/office/drawing/2014/main" id="{73E0EDB0-6148-4844-A4E8-ED259DE578B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7" name="Rectangle 6">
            <a:extLst>
              <a:ext uri="{FF2B5EF4-FFF2-40B4-BE49-F238E27FC236}">
                <a16:creationId xmlns:a16="http://schemas.microsoft.com/office/drawing/2014/main" id="{E96E50E6-8FFB-49F2-B44E-C54D57672E02}"/>
              </a:ext>
            </a:extLst>
          </p:cNvPr>
          <p:cNvSpPr/>
          <p:nvPr/>
        </p:nvSpPr>
        <p:spPr>
          <a:xfrm>
            <a:off x="-382362" y="1407696"/>
            <a:ext cx="2668362" cy="529389"/>
          </a:xfrm>
          <a:prstGeom prst="rect">
            <a:avLst/>
          </a:prstGeom>
          <a:solidFill>
            <a:srgbClr val="FFFFFF"/>
          </a:solidFill>
          <a:ln>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74845693-499C-4F1D-97AF-249DC1E1A74E}"/>
              </a:ext>
            </a:extLst>
          </p:cNvPr>
          <p:cNvSpPr>
            <a:spLocks noGrp="1"/>
          </p:cNvSpPr>
          <p:nvPr>
            <p:ph type="sldNum" sz="quarter" idx="12"/>
          </p:nvPr>
        </p:nvSpPr>
        <p:spPr/>
        <p:txBody>
          <a:bodyPr/>
          <a:lstStyle/>
          <a:p>
            <a:fld id="{74C907EC-6A80-4011-A085-657EA8A1B48A}" type="slidenum">
              <a:rPr lang="en-US" smtClean="0"/>
              <a:t>23</a:t>
            </a:fld>
            <a:endParaRPr lang="en-US"/>
          </a:p>
        </p:txBody>
      </p:sp>
      <p:sp>
        <p:nvSpPr>
          <p:cNvPr id="2" name="Title 1">
            <a:extLst>
              <a:ext uri="{FF2B5EF4-FFF2-40B4-BE49-F238E27FC236}">
                <a16:creationId xmlns:a16="http://schemas.microsoft.com/office/drawing/2014/main" id="{B9B8B422-C01E-423A-B5DD-4A8144B08B67}"/>
              </a:ext>
            </a:extLst>
          </p:cNvPr>
          <p:cNvSpPr>
            <a:spLocks noGrp="1"/>
          </p:cNvSpPr>
          <p:nvPr>
            <p:ph type="title"/>
          </p:nvPr>
        </p:nvSpPr>
        <p:spPr>
          <a:xfrm>
            <a:off x="119109" y="1128720"/>
            <a:ext cx="9247909" cy="1122852"/>
          </a:xfrm>
        </p:spPr>
        <p:txBody>
          <a:bodyPr>
            <a:normAutofit/>
          </a:bodyPr>
          <a:lstStyle/>
          <a:p>
            <a:r>
              <a:rPr lang="en-US" sz="2000" b="1"/>
              <a:t>Project Website</a:t>
            </a:r>
          </a:p>
        </p:txBody>
      </p:sp>
      <p:sp>
        <p:nvSpPr>
          <p:cNvPr id="17" name="Rectangle: Rounded Corners 16">
            <a:extLst>
              <a:ext uri="{FF2B5EF4-FFF2-40B4-BE49-F238E27FC236}">
                <a16:creationId xmlns:a16="http://schemas.microsoft.com/office/drawing/2014/main" id="{2CFB6B77-749A-4101-AFF4-519D0B5B685C}"/>
              </a:ext>
            </a:extLst>
          </p:cNvPr>
          <p:cNvSpPr/>
          <p:nvPr/>
        </p:nvSpPr>
        <p:spPr>
          <a:xfrm>
            <a:off x="9270609" y="5394303"/>
            <a:ext cx="3273552" cy="1043513"/>
          </a:xfrm>
          <a:prstGeom prst="roundRect">
            <a:avLst>
              <a:gd name="adj" fmla="val 21959"/>
            </a:avLst>
          </a:prstGeom>
          <a:solidFill>
            <a:srgbClr val="EE342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FF"/>
                </a:solidFill>
                <a:latin typeface="Arial" panose="020B0604020202020204" pitchFamily="34" charset="0"/>
                <a:cs typeface="Arial" panose="020B0604020202020204" pitchFamily="34" charset="0"/>
              </a:rPr>
              <a:t>ilaviation.com</a:t>
            </a:r>
          </a:p>
        </p:txBody>
      </p:sp>
    </p:spTree>
    <p:extLst>
      <p:ext uri="{BB962C8B-B14F-4D97-AF65-F5344CB8AC3E}">
        <p14:creationId xmlns:p14="http://schemas.microsoft.com/office/powerpoint/2010/main" val="319079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6797705-8731-4A7E-A6BC-1B48FB772F7A}"/>
              </a:ext>
            </a:extLst>
          </p:cNvPr>
          <p:cNvSpPr/>
          <p:nvPr/>
        </p:nvSpPr>
        <p:spPr>
          <a:xfrm>
            <a:off x="5255106" y="5439981"/>
            <a:ext cx="7039993" cy="21847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 name="Content Placeholder 1">
            <a:extLst>
              <a:ext uri="{FF2B5EF4-FFF2-40B4-BE49-F238E27FC236}">
                <a16:creationId xmlns:a16="http://schemas.microsoft.com/office/drawing/2014/main" id="{AA7D4591-0CEB-4C47-A650-9E89E17481AF}"/>
              </a:ext>
            </a:extLst>
          </p:cNvPr>
          <p:cNvSpPr>
            <a:spLocks noGrp="1"/>
          </p:cNvSpPr>
          <p:nvPr>
            <p:ph idx="1"/>
          </p:nvPr>
        </p:nvSpPr>
        <p:spPr>
          <a:xfrm>
            <a:off x="838201" y="1487979"/>
            <a:ext cx="4657077" cy="4472246"/>
          </a:xfrm>
        </p:spPr>
        <p:txBody>
          <a:bodyPr/>
          <a:lstStyle/>
          <a:p>
            <a:r>
              <a:rPr lang="en-US"/>
              <a:t>Notify local and regional stakeholders</a:t>
            </a:r>
          </a:p>
          <a:p>
            <a:r>
              <a:rPr lang="en-US"/>
              <a:t>Communicate results with local and regional government officials</a:t>
            </a:r>
          </a:p>
          <a:p>
            <a:r>
              <a:rPr lang="en-US"/>
              <a:t>Communicate results with local media</a:t>
            </a:r>
          </a:p>
          <a:p>
            <a:r>
              <a:rPr lang="en-US"/>
              <a:t>Upload results to airport website</a:t>
            </a:r>
          </a:p>
          <a:p>
            <a:endParaRPr lang="en-US"/>
          </a:p>
          <a:p>
            <a:endParaRPr lang="en-US"/>
          </a:p>
        </p:txBody>
      </p:sp>
      <p:sp>
        <p:nvSpPr>
          <p:cNvPr id="3" name="Slide Number Placeholder 2">
            <a:extLst>
              <a:ext uri="{FF2B5EF4-FFF2-40B4-BE49-F238E27FC236}">
                <a16:creationId xmlns:a16="http://schemas.microsoft.com/office/drawing/2014/main" id="{267C3CE2-9E3D-491A-AC38-D871F9BF8391}"/>
              </a:ext>
            </a:extLst>
          </p:cNvPr>
          <p:cNvSpPr>
            <a:spLocks noGrp="1"/>
          </p:cNvSpPr>
          <p:nvPr>
            <p:ph type="sldNum" sz="quarter" idx="12"/>
          </p:nvPr>
        </p:nvSpPr>
        <p:spPr/>
        <p:txBody>
          <a:bodyPr/>
          <a:lstStyle/>
          <a:p>
            <a:fld id="{74C907EC-6A80-4011-A085-657EA8A1B48A}" type="slidenum">
              <a:rPr lang="en-US" smtClean="0"/>
              <a:t>24</a:t>
            </a:fld>
            <a:endParaRPr lang="en-US"/>
          </a:p>
        </p:txBody>
      </p:sp>
      <p:sp>
        <p:nvSpPr>
          <p:cNvPr id="4" name="Title 3">
            <a:extLst>
              <a:ext uri="{FF2B5EF4-FFF2-40B4-BE49-F238E27FC236}">
                <a16:creationId xmlns:a16="http://schemas.microsoft.com/office/drawing/2014/main" id="{38271B34-5CA3-47B0-A18A-17087A03DAE0}"/>
              </a:ext>
            </a:extLst>
          </p:cNvPr>
          <p:cNvSpPr>
            <a:spLocks noGrp="1"/>
          </p:cNvSpPr>
          <p:nvPr>
            <p:ph type="title"/>
          </p:nvPr>
        </p:nvSpPr>
        <p:spPr/>
        <p:txBody>
          <a:bodyPr/>
          <a:lstStyle/>
          <a:p>
            <a:r>
              <a:rPr lang="en-US"/>
              <a:t>Start Spreading the News!</a:t>
            </a:r>
          </a:p>
        </p:txBody>
      </p:sp>
      <p:pic>
        <p:nvPicPr>
          <p:cNvPr id="5" name="Content Placeholder 5">
            <a:extLst>
              <a:ext uri="{FF2B5EF4-FFF2-40B4-BE49-F238E27FC236}">
                <a16:creationId xmlns:a16="http://schemas.microsoft.com/office/drawing/2014/main" id="{E5736F3D-8801-4962-809B-8DB40BB60E7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494416" y="1545996"/>
            <a:ext cx="3082305" cy="3962963"/>
          </a:xfrm>
          <a:prstGeom prst="rect">
            <a:avLst/>
          </a:prstGeom>
          <a:ln w="38100">
            <a:solidFill>
              <a:srgbClr val="FFFFFF"/>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184F8389-2D98-4AA6-8660-F4E248ADCB6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775103" y="1545996"/>
            <a:ext cx="3082306" cy="3962964"/>
          </a:xfrm>
          <a:prstGeom prst="rect">
            <a:avLst/>
          </a:prstGeom>
          <a:ln w="38100">
            <a:solidFill>
              <a:srgbClr val="FFFFFF"/>
            </a:solidFill>
          </a:ln>
          <a:effectLst>
            <a:outerShdw blurRad="50800" dist="38100" dir="2700000" algn="tl" rotWithShape="0">
              <a:prstClr val="black">
                <a:alpha val="40000"/>
              </a:prstClr>
            </a:outerShdw>
          </a:effectLst>
        </p:spPr>
      </p:pic>
      <p:pic>
        <p:nvPicPr>
          <p:cNvPr id="10" name="Graphic 9" descr="Megaphone with solid fill">
            <a:extLst>
              <a:ext uri="{FF2B5EF4-FFF2-40B4-BE49-F238E27FC236}">
                <a16:creationId xmlns:a16="http://schemas.microsoft.com/office/drawing/2014/main" id="{8C74798C-8F64-47EE-8501-21B9A5A3A13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28412" y="318122"/>
            <a:ext cx="914400" cy="914400"/>
          </a:xfrm>
          <a:prstGeom prst="rect">
            <a:avLst/>
          </a:prstGeom>
        </p:spPr>
      </p:pic>
    </p:spTree>
    <p:extLst>
      <p:ext uri="{BB962C8B-B14F-4D97-AF65-F5344CB8AC3E}">
        <p14:creationId xmlns:p14="http://schemas.microsoft.com/office/powerpoint/2010/main" val="11298468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B1D7C-4AA0-41D4-86A8-9ECCAD311DCC}"/>
              </a:ext>
            </a:extLst>
          </p:cNvPr>
          <p:cNvSpPr>
            <a:spLocks noGrp="1"/>
          </p:cNvSpPr>
          <p:nvPr>
            <p:ph type="ctrTitle"/>
          </p:nvPr>
        </p:nvSpPr>
        <p:spPr>
          <a:xfrm>
            <a:off x="831893" y="715039"/>
            <a:ext cx="8611743" cy="998258"/>
          </a:xfrm>
        </p:spPr>
        <p:txBody>
          <a:bodyPr/>
          <a:lstStyle/>
          <a:p>
            <a:r>
              <a:rPr lang="en-US"/>
              <a:t>Contact </a:t>
            </a:r>
          </a:p>
        </p:txBody>
      </p:sp>
      <p:sp>
        <p:nvSpPr>
          <p:cNvPr id="4" name="Slide Number Placeholder 3">
            <a:extLst>
              <a:ext uri="{FF2B5EF4-FFF2-40B4-BE49-F238E27FC236}">
                <a16:creationId xmlns:a16="http://schemas.microsoft.com/office/drawing/2014/main" id="{7A74CEF1-70B8-4D09-8493-2A9FD5D125B8}"/>
              </a:ext>
            </a:extLst>
          </p:cNvPr>
          <p:cNvSpPr>
            <a:spLocks noGrp="1"/>
          </p:cNvSpPr>
          <p:nvPr>
            <p:ph type="sldNum" sz="quarter" idx="4"/>
          </p:nvPr>
        </p:nvSpPr>
        <p:spPr>
          <a:xfrm>
            <a:off x="0" y="6461125"/>
            <a:ext cx="647700" cy="396875"/>
          </a:xfrm>
        </p:spPr>
        <p:txBody>
          <a:bodyPr/>
          <a:lstStyle/>
          <a:p>
            <a:fld id="{74C907EC-6A80-4011-A085-657EA8A1B48A}" type="slidenum">
              <a:rPr lang="en-US" smtClean="0"/>
              <a:t>25</a:t>
            </a:fld>
            <a:endParaRPr lang="en-US"/>
          </a:p>
        </p:txBody>
      </p:sp>
      <p:sp>
        <p:nvSpPr>
          <p:cNvPr id="8" name="Rectangle 7">
            <a:extLst>
              <a:ext uri="{FF2B5EF4-FFF2-40B4-BE49-F238E27FC236}">
                <a16:creationId xmlns:a16="http://schemas.microsoft.com/office/drawing/2014/main" id="{4CCFA4A7-AB24-46DC-A625-2E7D49BCF82C}"/>
              </a:ext>
            </a:extLst>
          </p:cNvPr>
          <p:cNvSpPr/>
          <p:nvPr/>
        </p:nvSpPr>
        <p:spPr>
          <a:xfrm>
            <a:off x="224388" y="1911238"/>
            <a:ext cx="4913376" cy="2129814"/>
          </a:xfrm>
          <a:prstGeom prst="rect">
            <a:avLst/>
          </a:prstGeom>
        </p:spPr>
        <p:txBody>
          <a:bodyPr wrap="square">
            <a:spAutoFit/>
          </a:bodyPr>
          <a:lstStyle/>
          <a:p>
            <a:pPr lvl="0" algn="ctr">
              <a:spcBef>
                <a:spcPct val="20000"/>
              </a:spcBef>
              <a:buClr>
                <a:srgbClr val="FF0F00"/>
              </a:buClr>
            </a:pPr>
            <a:r>
              <a:rPr lang="en-US" sz="2800" b="1" dirty="0">
                <a:solidFill>
                  <a:srgbClr val="FFFFFF"/>
                </a:solidFill>
              </a:rPr>
              <a:t>BJ Murray</a:t>
            </a:r>
          </a:p>
          <a:p>
            <a:pPr lvl="0" algn="ctr">
              <a:spcBef>
                <a:spcPct val="20000"/>
              </a:spcBef>
              <a:buClr>
                <a:srgbClr val="FF0F00"/>
              </a:buClr>
            </a:pPr>
            <a:r>
              <a:rPr lang="en-US" b="1" dirty="0">
                <a:solidFill>
                  <a:schemeClr val="accent5"/>
                </a:solidFill>
              </a:rPr>
              <a:t>Section Chief, Aviation &amp; Marine Transportation Program Planning</a:t>
            </a:r>
          </a:p>
          <a:p>
            <a:pPr algn="ctr">
              <a:spcBef>
                <a:spcPct val="20000"/>
              </a:spcBef>
              <a:buClr>
                <a:srgbClr val="FF0F00"/>
              </a:buClr>
            </a:pPr>
            <a:r>
              <a:rPr lang="en-US" dirty="0">
                <a:solidFill>
                  <a:srgbClr val="FFFFFF"/>
                </a:solidFill>
              </a:rPr>
              <a:t>217.782.4118</a:t>
            </a:r>
          </a:p>
          <a:p>
            <a:pPr algn="ctr">
              <a:spcBef>
                <a:spcPct val="20000"/>
              </a:spcBef>
              <a:buClr>
                <a:srgbClr val="FF0F00"/>
              </a:buClr>
            </a:pPr>
            <a:r>
              <a:rPr lang="en-US" dirty="0">
                <a:solidFill>
                  <a:srgbClr val="FFFFFF"/>
                </a:solidFill>
              </a:rPr>
              <a:t>BJ.Murray@illinois.gov</a:t>
            </a:r>
          </a:p>
          <a:p>
            <a:pPr algn="ctr">
              <a:spcBef>
                <a:spcPct val="20000"/>
              </a:spcBef>
              <a:buClr>
                <a:srgbClr val="FF0F00"/>
              </a:buClr>
            </a:pPr>
            <a:endParaRPr lang="en-US" dirty="0"/>
          </a:p>
        </p:txBody>
      </p:sp>
      <p:sp>
        <p:nvSpPr>
          <p:cNvPr id="9" name="Rectangle 8">
            <a:extLst>
              <a:ext uri="{FF2B5EF4-FFF2-40B4-BE49-F238E27FC236}">
                <a16:creationId xmlns:a16="http://schemas.microsoft.com/office/drawing/2014/main" id="{D8870594-BDC0-45A5-920B-84188A4E19FC}"/>
              </a:ext>
            </a:extLst>
          </p:cNvPr>
          <p:cNvSpPr/>
          <p:nvPr/>
        </p:nvSpPr>
        <p:spPr>
          <a:xfrm>
            <a:off x="5416011" y="1911237"/>
            <a:ext cx="4413506" cy="1520416"/>
          </a:xfrm>
          <a:prstGeom prst="rect">
            <a:avLst/>
          </a:prstGeom>
        </p:spPr>
        <p:txBody>
          <a:bodyPr wrap="square">
            <a:spAutoFit/>
          </a:bodyPr>
          <a:lstStyle/>
          <a:p>
            <a:pPr lvl="0" algn="ctr">
              <a:spcBef>
                <a:spcPct val="20000"/>
              </a:spcBef>
              <a:buClr>
                <a:srgbClr val="FF0F00"/>
              </a:buClr>
            </a:pPr>
            <a:r>
              <a:rPr lang="en-US" sz="2800" b="1">
                <a:solidFill>
                  <a:srgbClr val="FFFFFF"/>
                </a:solidFill>
              </a:rPr>
              <a:t>Airport Presenter Name</a:t>
            </a:r>
          </a:p>
          <a:p>
            <a:pPr algn="ctr">
              <a:spcBef>
                <a:spcPct val="20000"/>
              </a:spcBef>
              <a:buClr>
                <a:srgbClr val="FF0F00"/>
              </a:buClr>
            </a:pPr>
            <a:r>
              <a:rPr lang="en-US" b="1">
                <a:solidFill>
                  <a:schemeClr val="accent5"/>
                </a:solidFill>
                <a:highlight>
                  <a:srgbClr val="FFFF00"/>
                </a:highlight>
              </a:rPr>
              <a:t>Role</a:t>
            </a:r>
          </a:p>
          <a:p>
            <a:pPr algn="ctr">
              <a:spcBef>
                <a:spcPct val="20000"/>
              </a:spcBef>
              <a:buClr>
                <a:srgbClr val="FF0F00"/>
              </a:buClr>
            </a:pPr>
            <a:r>
              <a:rPr lang="en-US">
                <a:solidFill>
                  <a:srgbClr val="FFFFFF"/>
                </a:solidFill>
                <a:highlight>
                  <a:srgbClr val="FFFF00"/>
                </a:highlight>
              </a:rPr>
              <a:t>Phone</a:t>
            </a:r>
          </a:p>
          <a:p>
            <a:pPr algn="ctr">
              <a:spcBef>
                <a:spcPct val="20000"/>
              </a:spcBef>
              <a:buClr>
                <a:srgbClr val="FF0F00"/>
              </a:buClr>
            </a:pPr>
            <a:r>
              <a:rPr lang="en-US">
                <a:solidFill>
                  <a:srgbClr val="FFFFFF"/>
                </a:solidFill>
                <a:highlight>
                  <a:srgbClr val="FFFF00"/>
                </a:highlight>
              </a:rPr>
              <a:t>Email</a:t>
            </a:r>
          </a:p>
        </p:txBody>
      </p:sp>
      <p:cxnSp>
        <p:nvCxnSpPr>
          <p:cNvPr id="10" name="Straight Connector 9">
            <a:extLst>
              <a:ext uri="{FF2B5EF4-FFF2-40B4-BE49-F238E27FC236}">
                <a16:creationId xmlns:a16="http://schemas.microsoft.com/office/drawing/2014/main" id="{B2436B12-D9B5-4AAD-9D7A-38A9BE17F9E6}"/>
              </a:ext>
            </a:extLst>
          </p:cNvPr>
          <p:cNvCxnSpPr>
            <a:cxnSpLocks/>
          </p:cNvCxnSpPr>
          <p:nvPr/>
        </p:nvCxnSpPr>
        <p:spPr>
          <a:xfrm>
            <a:off x="5026952" y="1889760"/>
            <a:ext cx="0" cy="3808396"/>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6389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19AA4-4779-4734-A836-84B2811DB10F}"/>
              </a:ext>
            </a:extLst>
          </p:cNvPr>
          <p:cNvSpPr>
            <a:spLocks noGrp="1"/>
          </p:cNvSpPr>
          <p:nvPr>
            <p:ph type="title"/>
          </p:nvPr>
        </p:nvSpPr>
        <p:spPr>
          <a:xfrm>
            <a:off x="838200" y="365127"/>
            <a:ext cx="9247909" cy="1122852"/>
          </a:xfrm>
        </p:spPr>
        <p:txBody>
          <a:bodyPr/>
          <a:lstStyle/>
          <a:p>
            <a:r>
              <a:rPr lang="en-US"/>
              <a:t>Primary Objectives</a:t>
            </a:r>
          </a:p>
        </p:txBody>
      </p:sp>
      <p:sp>
        <p:nvSpPr>
          <p:cNvPr id="5" name="Slide Number Placeholder 4">
            <a:extLst>
              <a:ext uri="{FF2B5EF4-FFF2-40B4-BE49-F238E27FC236}">
                <a16:creationId xmlns:a16="http://schemas.microsoft.com/office/drawing/2014/main" id="{79EA2E1C-AEA2-46ED-A809-066E119CF403}"/>
              </a:ext>
            </a:extLst>
          </p:cNvPr>
          <p:cNvSpPr>
            <a:spLocks noGrp="1"/>
          </p:cNvSpPr>
          <p:nvPr>
            <p:ph type="sldNum" sz="quarter" idx="12"/>
          </p:nvPr>
        </p:nvSpPr>
        <p:spPr/>
        <p:txBody>
          <a:bodyPr/>
          <a:lstStyle/>
          <a:p>
            <a:fld id="{74C907EC-6A80-4011-A085-657EA8A1B48A}" type="slidenum">
              <a:rPr lang="en-US" smtClean="0"/>
              <a:pPr/>
              <a:t>3</a:t>
            </a:fld>
            <a:endParaRPr lang="en-US"/>
          </a:p>
        </p:txBody>
      </p:sp>
      <p:grpSp>
        <p:nvGrpSpPr>
          <p:cNvPr id="6" name="Group 5">
            <a:extLst>
              <a:ext uri="{FF2B5EF4-FFF2-40B4-BE49-F238E27FC236}">
                <a16:creationId xmlns:a16="http://schemas.microsoft.com/office/drawing/2014/main" id="{0B8ED0FA-14E2-491C-A4D1-97AC31994D36}"/>
              </a:ext>
            </a:extLst>
          </p:cNvPr>
          <p:cNvGrpSpPr/>
          <p:nvPr/>
        </p:nvGrpSpPr>
        <p:grpSpPr>
          <a:xfrm>
            <a:off x="685261" y="1336833"/>
            <a:ext cx="3434551" cy="4184333"/>
            <a:chOff x="0" y="0"/>
            <a:chExt cx="3434551" cy="4184333"/>
          </a:xfrm>
        </p:grpSpPr>
        <p:sp>
          <p:nvSpPr>
            <p:cNvPr id="40" name="Rectangle: Rounded Corners 39">
              <a:extLst>
                <a:ext uri="{FF2B5EF4-FFF2-40B4-BE49-F238E27FC236}">
                  <a16:creationId xmlns:a16="http://schemas.microsoft.com/office/drawing/2014/main" id="{EB0E2A03-3B70-468C-9856-B1FBEE88D9A0}"/>
                </a:ext>
              </a:extLst>
            </p:cNvPr>
            <p:cNvSpPr/>
            <p:nvPr/>
          </p:nvSpPr>
          <p:spPr>
            <a:xfrm>
              <a:off x="0" y="0"/>
              <a:ext cx="3434551" cy="4184333"/>
            </a:xfrm>
            <a:prstGeom prst="roundRect">
              <a:avLst>
                <a:gd name="adj" fmla="val 10000"/>
              </a:avLst>
            </a:prstGeom>
            <a:solidFill>
              <a:schemeClr val="accent1"/>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41" name="Rectangle: Rounded Corners 4">
              <a:extLst>
                <a:ext uri="{FF2B5EF4-FFF2-40B4-BE49-F238E27FC236}">
                  <a16:creationId xmlns:a16="http://schemas.microsoft.com/office/drawing/2014/main" id="{2AA50631-B03A-49A8-8422-21FF5431AAEF}"/>
                </a:ext>
              </a:extLst>
            </p:cNvPr>
            <p:cNvSpPr txBox="1"/>
            <p:nvPr/>
          </p:nvSpPr>
          <p:spPr>
            <a:xfrm>
              <a:off x="0"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IDENTIFY</a:t>
              </a:r>
            </a:p>
          </p:txBody>
        </p:sp>
      </p:grpSp>
      <p:grpSp>
        <p:nvGrpSpPr>
          <p:cNvPr id="7" name="Group 6">
            <a:extLst>
              <a:ext uri="{FF2B5EF4-FFF2-40B4-BE49-F238E27FC236}">
                <a16:creationId xmlns:a16="http://schemas.microsoft.com/office/drawing/2014/main" id="{C5D0DD4F-3010-4E65-8CDB-78223FD58986}"/>
              </a:ext>
            </a:extLst>
          </p:cNvPr>
          <p:cNvGrpSpPr/>
          <p:nvPr/>
        </p:nvGrpSpPr>
        <p:grpSpPr>
          <a:xfrm>
            <a:off x="1030037" y="2592490"/>
            <a:ext cx="2747640" cy="822053"/>
            <a:chOff x="344776" y="1255657"/>
            <a:chExt cx="2747640" cy="822053"/>
          </a:xfrm>
        </p:grpSpPr>
        <p:sp>
          <p:nvSpPr>
            <p:cNvPr id="38" name="Rectangle: Rounded Corners 37">
              <a:extLst>
                <a:ext uri="{FF2B5EF4-FFF2-40B4-BE49-F238E27FC236}">
                  <a16:creationId xmlns:a16="http://schemas.microsoft.com/office/drawing/2014/main" id="{53B826F7-0F6B-40F4-8437-B2A45A41B1CF}"/>
                </a:ext>
              </a:extLst>
            </p:cNvPr>
            <p:cNvSpPr/>
            <p:nvPr/>
          </p:nvSpPr>
          <p:spPr>
            <a:xfrm>
              <a:off x="344776" y="1255657"/>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9" name="Rectangle: Rounded Corners 6">
              <a:extLst>
                <a:ext uri="{FF2B5EF4-FFF2-40B4-BE49-F238E27FC236}">
                  <a16:creationId xmlns:a16="http://schemas.microsoft.com/office/drawing/2014/main" id="{A975DC60-2D07-4AB8-B7F1-AAE480D7E1CB}"/>
                </a:ext>
              </a:extLst>
            </p:cNvPr>
            <p:cNvSpPr txBox="1"/>
            <p:nvPr/>
          </p:nvSpPr>
          <p:spPr>
            <a:xfrm>
              <a:off x="368853" y="1279734"/>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cs typeface="Arial" panose="020B0604020202020204" pitchFamily="34" charset="0"/>
                </a:rPr>
                <a:t>On-Airport Impacts</a:t>
              </a:r>
            </a:p>
          </p:txBody>
        </p:sp>
      </p:grpSp>
      <p:grpSp>
        <p:nvGrpSpPr>
          <p:cNvPr id="8" name="Group 7">
            <a:extLst>
              <a:ext uri="{FF2B5EF4-FFF2-40B4-BE49-F238E27FC236}">
                <a16:creationId xmlns:a16="http://schemas.microsoft.com/office/drawing/2014/main" id="{348E86F3-CEF4-46B6-A9E9-DB0D40A7A87F}"/>
              </a:ext>
            </a:extLst>
          </p:cNvPr>
          <p:cNvGrpSpPr/>
          <p:nvPr/>
        </p:nvGrpSpPr>
        <p:grpSpPr>
          <a:xfrm>
            <a:off x="1030037" y="3541014"/>
            <a:ext cx="2747640" cy="822053"/>
            <a:chOff x="344776" y="2204181"/>
            <a:chExt cx="2747640" cy="822053"/>
          </a:xfrm>
        </p:grpSpPr>
        <p:sp>
          <p:nvSpPr>
            <p:cNvPr id="36" name="Rectangle: Rounded Corners 35">
              <a:extLst>
                <a:ext uri="{FF2B5EF4-FFF2-40B4-BE49-F238E27FC236}">
                  <a16:creationId xmlns:a16="http://schemas.microsoft.com/office/drawing/2014/main" id="{3D3976ED-EF61-46C8-83E9-6292F8791327}"/>
                </a:ext>
              </a:extLst>
            </p:cNvPr>
            <p:cNvSpPr/>
            <p:nvPr/>
          </p:nvSpPr>
          <p:spPr>
            <a:xfrm>
              <a:off x="344776" y="2204181"/>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7" name="Rectangle: Rounded Corners 8">
              <a:extLst>
                <a:ext uri="{FF2B5EF4-FFF2-40B4-BE49-F238E27FC236}">
                  <a16:creationId xmlns:a16="http://schemas.microsoft.com/office/drawing/2014/main" id="{F6686499-731C-4E87-ADE0-534D2FD30058}"/>
                </a:ext>
              </a:extLst>
            </p:cNvPr>
            <p:cNvSpPr txBox="1"/>
            <p:nvPr/>
          </p:nvSpPr>
          <p:spPr>
            <a:xfrm>
              <a:off x="368853" y="2228258"/>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Visitor Spending Impacts</a:t>
              </a:r>
            </a:p>
          </p:txBody>
        </p:sp>
      </p:grpSp>
      <p:grpSp>
        <p:nvGrpSpPr>
          <p:cNvPr id="9" name="Group 8">
            <a:extLst>
              <a:ext uri="{FF2B5EF4-FFF2-40B4-BE49-F238E27FC236}">
                <a16:creationId xmlns:a16="http://schemas.microsoft.com/office/drawing/2014/main" id="{7B81FEEC-6AFA-417C-AC48-F36192251AF9}"/>
              </a:ext>
            </a:extLst>
          </p:cNvPr>
          <p:cNvGrpSpPr/>
          <p:nvPr/>
        </p:nvGrpSpPr>
        <p:grpSpPr>
          <a:xfrm>
            <a:off x="1030037" y="4489537"/>
            <a:ext cx="2747640" cy="822053"/>
            <a:chOff x="344776" y="3152704"/>
            <a:chExt cx="2747640" cy="822053"/>
          </a:xfrm>
        </p:grpSpPr>
        <p:sp>
          <p:nvSpPr>
            <p:cNvPr id="34" name="Rectangle: Rounded Corners 33">
              <a:extLst>
                <a:ext uri="{FF2B5EF4-FFF2-40B4-BE49-F238E27FC236}">
                  <a16:creationId xmlns:a16="http://schemas.microsoft.com/office/drawing/2014/main" id="{7CA5DD22-6DEA-4747-BFB1-CCCEEB7A6800}"/>
                </a:ext>
              </a:extLst>
            </p:cNvPr>
            <p:cNvSpPr/>
            <p:nvPr/>
          </p:nvSpPr>
          <p:spPr>
            <a:xfrm>
              <a:off x="344776" y="3152704"/>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5" name="Rectangle: Rounded Corners 10">
              <a:extLst>
                <a:ext uri="{FF2B5EF4-FFF2-40B4-BE49-F238E27FC236}">
                  <a16:creationId xmlns:a16="http://schemas.microsoft.com/office/drawing/2014/main" id="{1A00CC24-90F7-4D14-BCBD-8085A8FDB46A}"/>
                </a:ext>
              </a:extLst>
            </p:cNvPr>
            <p:cNvSpPr txBox="1"/>
            <p:nvPr/>
          </p:nvSpPr>
          <p:spPr>
            <a:xfrm>
              <a:off x="368853" y="3176781"/>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Freight/Cargo Impacts</a:t>
              </a:r>
            </a:p>
          </p:txBody>
        </p:sp>
      </p:grpSp>
      <p:grpSp>
        <p:nvGrpSpPr>
          <p:cNvPr id="10" name="Group 9">
            <a:extLst>
              <a:ext uri="{FF2B5EF4-FFF2-40B4-BE49-F238E27FC236}">
                <a16:creationId xmlns:a16="http://schemas.microsoft.com/office/drawing/2014/main" id="{2803AE94-15C5-4FAF-9C7C-ADF00159FAE5}"/>
              </a:ext>
            </a:extLst>
          </p:cNvPr>
          <p:cNvGrpSpPr/>
          <p:nvPr/>
        </p:nvGrpSpPr>
        <p:grpSpPr>
          <a:xfrm>
            <a:off x="4378724" y="1336833"/>
            <a:ext cx="3434551" cy="4184333"/>
            <a:chOff x="3693463" y="0"/>
            <a:chExt cx="3434551" cy="4184333"/>
          </a:xfrm>
        </p:grpSpPr>
        <p:sp>
          <p:nvSpPr>
            <p:cNvPr id="32" name="Rectangle: Rounded Corners 31">
              <a:extLst>
                <a:ext uri="{FF2B5EF4-FFF2-40B4-BE49-F238E27FC236}">
                  <a16:creationId xmlns:a16="http://schemas.microsoft.com/office/drawing/2014/main" id="{CF5B557B-1D65-4D7D-959F-88FE1A356F06}"/>
                </a:ext>
              </a:extLst>
            </p:cNvPr>
            <p:cNvSpPr/>
            <p:nvPr/>
          </p:nvSpPr>
          <p:spPr>
            <a:xfrm>
              <a:off x="3693463" y="0"/>
              <a:ext cx="3434551" cy="4184333"/>
            </a:xfrm>
            <a:prstGeom prst="roundRect">
              <a:avLst>
                <a:gd name="adj" fmla="val 10000"/>
              </a:avLst>
            </a:prstGeom>
            <a:solidFill>
              <a:schemeClr val="tx2"/>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33" name="Rectangle: Rounded Corners 12">
              <a:extLst>
                <a:ext uri="{FF2B5EF4-FFF2-40B4-BE49-F238E27FC236}">
                  <a16:creationId xmlns:a16="http://schemas.microsoft.com/office/drawing/2014/main" id="{A92BF456-04CA-41B4-90C0-C7A7BA2150B4}"/>
                </a:ext>
              </a:extLst>
            </p:cNvPr>
            <p:cNvSpPr txBox="1"/>
            <p:nvPr/>
          </p:nvSpPr>
          <p:spPr>
            <a:xfrm>
              <a:off x="3693463"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CALCULATE</a:t>
              </a:r>
            </a:p>
          </p:txBody>
        </p:sp>
      </p:grpSp>
      <p:grpSp>
        <p:nvGrpSpPr>
          <p:cNvPr id="11" name="Group 10">
            <a:extLst>
              <a:ext uri="{FF2B5EF4-FFF2-40B4-BE49-F238E27FC236}">
                <a16:creationId xmlns:a16="http://schemas.microsoft.com/office/drawing/2014/main" id="{280F0530-677E-4EC5-9D18-592CDADEBBCA}"/>
              </a:ext>
            </a:extLst>
          </p:cNvPr>
          <p:cNvGrpSpPr/>
          <p:nvPr/>
        </p:nvGrpSpPr>
        <p:grpSpPr>
          <a:xfrm>
            <a:off x="4722179" y="2592235"/>
            <a:ext cx="2747640" cy="609568"/>
            <a:chOff x="4036918" y="1255402"/>
            <a:chExt cx="2747640" cy="609568"/>
          </a:xfrm>
        </p:grpSpPr>
        <p:sp>
          <p:nvSpPr>
            <p:cNvPr id="30" name="Rectangle: Rounded Corners 29">
              <a:extLst>
                <a:ext uri="{FF2B5EF4-FFF2-40B4-BE49-F238E27FC236}">
                  <a16:creationId xmlns:a16="http://schemas.microsoft.com/office/drawing/2014/main" id="{DEAAB9D6-D6B6-4E3A-8834-0928CD983A78}"/>
                </a:ext>
              </a:extLst>
            </p:cNvPr>
            <p:cNvSpPr/>
            <p:nvPr/>
          </p:nvSpPr>
          <p:spPr>
            <a:xfrm>
              <a:off x="4036918" y="1255402"/>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1" name="Rectangle: Rounded Corners 14">
              <a:extLst>
                <a:ext uri="{FF2B5EF4-FFF2-40B4-BE49-F238E27FC236}">
                  <a16:creationId xmlns:a16="http://schemas.microsoft.com/office/drawing/2014/main" id="{F4F40036-932B-49C8-A68F-6F820CA39F0D}"/>
                </a:ext>
              </a:extLst>
            </p:cNvPr>
            <p:cNvSpPr txBox="1"/>
            <p:nvPr/>
          </p:nvSpPr>
          <p:spPr>
            <a:xfrm>
              <a:off x="4054772" y="1273256"/>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Jobs</a:t>
              </a:r>
            </a:p>
          </p:txBody>
        </p:sp>
      </p:grpSp>
      <p:grpSp>
        <p:nvGrpSpPr>
          <p:cNvPr id="12" name="Group 11">
            <a:extLst>
              <a:ext uri="{FF2B5EF4-FFF2-40B4-BE49-F238E27FC236}">
                <a16:creationId xmlns:a16="http://schemas.microsoft.com/office/drawing/2014/main" id="{7746DF55-6020-4C96-A07F-1AC073A0552E}"/>
              </a:ext>
            </a:extLst>
          </p:cNvPr>
          <p:cNvGrpSpPr/>
          <p:nvPr/>
        </p:nvGrpSpPr>
        <p:grpSpPr>
          <a:xfrm>
            <a:off x="4722179" y="3295583"/>
            <a:ext cx="2747640" cy="609568"/>
            <a:chOff x="4036918" y="1958750"/>
            <a:chExt cx="2747640" cy="609568"/>
          </a:xfrm>
        </p:grpSpPr>
        <p:sp>
          <p:nvSpPr>
            <p:cNvPr id="28" name="Rectangle: Rounded Corners 27">
              <a:extLst>
                <a:ext uri="{FF2B5EF4-FFF2-40B4-BE49-F238E27FC236}">
                  <a16:creationId xmlns:a16="http://schemas.microsoft.com/office/drawing/2014/main" id="{E8D64343-7450-4FDB-A05F-D3DD8FD1004E}"/>
                </a:ext>
              </a:extLst>
            </p:cNvPr>
            <p:cNvSpPr/>
            <p:nvPr/>
          </p:nvSpPr>
          <p:spPr>
            <a:xfrm>
              <a:off x="4036918" y="1958750"/>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9" name="Rectangle: Rounded Corners 16">
              <a:extLst>
                <a:ext uri="{FF2B5EF4-FFF2-40B4-BE49-F238E27FC236}">
                  <a16:creationId xmlns:a16="http://schemas.microsoft.com/office/drawing/2014/main" id="{7AC9D480-A6E7-4746-8E02-10552E7085B1}"/>
                </a:ext>
              </a:extLst>
            </p:cNvPr>
            <p:cNvSpPr txBox="1"/>
            <p:nvPr/>
          </p:nvSpPr>
          <p:spPr>
            <a:xfrm>
              <a:off x="4054772" y="1976604"/>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accent3"/>
                  </a:solidFill>
                  <a:latin typeface="Arial" panose="020B0604020202020204" pitchFamily="34" charset="0"/>
                  <a:ea typeface="+mn-ea"/>
                  <a:cs typeface="Arial" panose="020B0604020202020204" pitchFamily="34" charset="0"/>
                </a:rPr>
                <a:t>Labor Income</a:t>
              </a:r>
            </a:p>
          </p:txBody>
        </p:sp>
      </p:grpSp>
      <p:grpSp>
        <p:nvGrpSpPr>
          <p:cNvPr id="13" name="Group 12">
            <a:extLst>
              <a:ext uri="{FF2B5EF4-FFF2-40B4-BE49-F238E27FC236}">
                <a16:creationId xmlns:a16="http://schemas.microsoft.com/office/drawing/2014/main" id="{4D856297-0244-4FCF-9143-BB43D1CA9E0E}"/>
              </a:ext>
            </a:extLst>
          </p:cNvPr>
          <p:cNvGrpSpPr/>
          <p:nvPr/>
        </p:nvGrpSpPr>
        <p:grpSpPr>
          <a:xfrm>
            <a:off x="4722179" y="4682419"/>
            <a:ext cx="2747640" cy="609568"/>
            <a:chOff x="4036918" y="3345586"/>
            <a:chExt cx="2747640" cy="609568"/>
          </a:xfrm>
        </p:grpSpPr>
        <p:sp>
          <p:nvSpPr>
            <p:cNvPr id="26" name="Rectangle: Rounded Corners 25">
              <a:extLst>
                <a:ext uri="{FF2B5EF4-FFF2-40B4-BE49-F238E27FC236}">
                  <a16:creationId xmlns:a16="http://schemas.microsoft.com/office/drawing/2014/main" id="{A692C8F0-4955-4DCF-B63A-7E1A7C525262}"/>
                </a:ext>
              </a:extLst>
            </p:cNvPr>
            <p:cNvSpPr/>
            <p:nvPr/>
          </p:nvSpPr>
          <p:spPr>
            <a:xfrm>
              <a:off x="4036918" y="3345586"/>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7" name="Rectangle: Rounded Corners 18">
              <a:extLst>
                <a:ext uri="{FF2B5EF4-FFF2-40B4-BE49-F238E27FC236}">
                  <a16:creationId xmlns:a16="http://schemas.microsoft.com/office/drawing/2014/main" id="{114052F2-0C7E-4D01-AE75-630409CD11A2}"/>
                </a:ext>
              </a:extLst>
            </p:cNvPr>
            <p:cNvSpPr txBox="1"/>
            <p:nvPr/>
          </p:nvSpPr>
          <p:spPr>
            <a:xfrm>
              <a:off x="4054772" y="3363440"/>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a:solidFill>
                    <a:schemeClr val="accent3"/>
                  </a:solidFill>
                  <a:latin typeface="Arial" panose="020B0604020202020204" pitchFamily="34" charset="0"/>
                  <a:cs typeface="Arial" panose="020B0604020202020204" pitchFamily="34" charset="0"/>
                </a:rPr>
                <a:t>Total Economic Impact</a:t>
              </a:r>
              <a:endParaRPr lang="en-US" sz="1900" b="1" kern="1200">
                <a:solidFill>
                  <a:schemeClr val="accent3"/>
                </a:solidFill>
                <a:latin typeface="Arial" panose="020B0604020202020204" pitchFamily="34" charset="0"/>
                <a:ea typeface="+mn-ea"/>
                <a:cs typeface="Arial" panose="020B0604020202020204" pitchFamily="34" charset="0"/>
              </a:endParaRPr>
            </a:p>
          </p:txBody>
        </p:sp>
      </p:grpSp>
      <p:grpSp>
        <p:nvGrpSpPr>
          <p:cNvPr id="14" name="Group 13">
            <a:extLst>
              <a:ext uri="{FF2B5EF4-FFF2-40B4-BE49-F238E27FC236}">
                <a16:creationId xmlns:a16="http://schemas.microsoft.com/office/drawing/2014/main" id="{9AB1F9BF-A678-45CF-A43A-8707565A35FE}"/>
              </a:ext>
            </a:extLst>
          </p:cNvPr>
          <p:cNvGrpSpPr/>
          <p:nvPr/>
        </p:nvGrpSpPr>
        <p:grpSpPr>
          <a:xfrm>
            <a:off x="4722179" y="3991084"/>
            <a:ext cx="2747640" cy="609568"/>
            <a:chOff x="4036918" y="2654251"/>
            <a:chExt cx="2747640" cy="609568"/>
          </a:xfrm>
        </p:grpSpPr>
        <p:sp>
          <p:nvSpPr>
            <p:cNvPr id="24" name="Rectangle: Rounded Corners 23">
              <a:extLst>
                <a:ext uri="{FF2B5EF4-FFF2-40B4-BE49-F238E27FC236}">
                  <a16:creationId xmlns:a16="http://schemas.microsoft.com/office/drawing/2014/main" id="{ED379137-E97B-4D23-B7F8-DEF0EA47A2A5}"/>
                </a:ext>
              </a:extLst>
            </p:cNvPr>
            <p:cNvSpPr/>
            <p:nvPr/>
          </p:nvSpPr>
          <p:spPr>
            <a:xfrm>
              <a:off x="4036918" y="2654251"/>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5" name="Rectangle: Rounded Corners 20">
              <a:extLst>
                <a:ext uri="{FF2B5EF4-FFF2-40B4-BE49-F238E27FC236}">
                  <a16:creationId xmlns:a16="http://schemas.microsoft.com/office/drawing/2014/main" id="{8DCAB02E-35C9-410D-AF3C-069A15E1CB96}"/>
                </a:ext>
              </a:extLst>
            </p:cNvPr>
            <p:cNvSpPr txBox="1"/>
            <p:nvPr/>
          </p:nvSpPr>
          <p:spPr>
            <a:xfrm>
              <a:off x="4054772" y="2672105"/>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Value Added</a:t>
              </a:r>
            </a:p>
          </p:txBody>
        </p:sp>
      </p:grpSp>
      <p:grpSp>
        <p:nvGrpSpPr>
          <p:cNvPr id="15" name="Group 14">
            <a:extLst>
              <a:ext uri="{FF2B5EF4-FFF2-40B4-BE49-F238E27FC236}">
                <a16:creationId xmlns:a16="http://schemas.microsoft.com/office/drawing/2014/main" id="{72B042A8-3CD1-4A9A-A65F-817EF019D2AA}"/>
              </a:ext>
            </a:extLst>
          </p:cNvPr>
          <p:cNvGrpSpPr/>
          <p:nvPr/>
        </p:nvGrpSpPr>
        <p:grpSpPr>
          <a:xfrm>
            <a:off x="8072187" y="1336833"/>
            <a:ext cx="3434551" cy="4184333"/>
            <a:chOff x="7386926" y="0"/>
            <a:chExt cx="3434551" cy="4184333"/>
          </a:xfrm>
        </p:grpSpPr>
        <p:sp>
          <p:nvSpPr>
            <p:cNvPr id="22" name="Rectangle: Rounded Corners 21">
              <a:extLst>
                <a:ext uri="{FF2B5EF4-FFF2-40B4-BE49-F238E27FC236}">
                  <a16:creationId xmlns:a16="http://schemas.microsoft.com/office/drawing/2014/main" id="{4BBCC682-C6F3-472C-BC94-3E99A9381C72}"/>
                </a:ext>
              </a:extLst>
            </p:cNvPr>
            <p:cNvSpPr/>
            <p:nvPr/>
          </p:nvSpPr>
          <p:spPr>
            <a:xfrm>
              <a:off x="7386926" y="0"/>
              <a:ext cx="3434551" cy="4184333"/>
            </a:xfrm>
            <a:prstGeom prst="roundRect">
              <a:avLst>
                <a:gd name="adj" fmla="val 10000"/>
              </a:avLst>
            </a:prstGeom>
            <a:solidFill>
              <a:schemeClr val="bg1"/>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23" name="Rectangle: Rounded Corners 22">
              <a:extLst>
                <a:ext uri="{FF2B5EF4-FFF2-40B4-BE49-F238E27FC236}">
                  <a16:creationId xmlns:a16="http://schemas.microsoft.com/office/drawing/2014/main" id="{23854E6C-8972-4FF9-A6C3-AACAFCFF1819}"/>
                </a:ext>
              </a:extLst>
            </p:cNvPr>
            <p:cNvSpPr txBox="1"/>
            <p:nvPr/>
          </p:nvSpPr>
          <p:spPr>
            <a:xfrm>
              <a:off x="7386926"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QUANTIFY QUALIFY</a:t>
              </a:r>
            </a:p>
          </p:txBody>
        </p:sp>
      </p:grpSp>
      <p:grpSp>
        <p:nvGrpSpPr>
          <p:cNvPr id="16" name="Group 15">
            <a:extLst>
              <a:ext uri="{FF2B5EF4-FFF2-40B4-BE49-F238E27FC236}">
                <a16:creationId xmlns:a16="http://schemas.microsoft.com/office/drawing/2014/main" id="{ABF1FE48-E246-4C25-B9A0-D52440AEA755}"/>
              </a:ext>
            </a:extLst>
          </p:cNvPr>
          <p:cNvGrpSpPr/>
          <p:nvPr/>
        </p:nvGrpSpPr>
        <p:grpSpPr>
          <a:xfrm>
            <a:off x="8414322" y="2593358"/>
            <a:ext cx="2747640" cy="1261633"/>
            <a:chOff x="7729061" y="1256525"/>
            <a:chExt cx="2747640" cy="1261633"/>
          </a:xfrm>
        </p:grpSpPr>
        <p:sp>
          <p:nvSpPr>
            <p:cNvPr id="20" name="Rectangle: Rounded Corners 19">
              <a:extLst>
                <a:ext uri="{FF2B5EF4-FFF2-40B4-BE49-F238E27FC236}">
                  <a16:creationId xmlns:a16="http://schemas.microsoft.com/office/drawing/2014/main" id="{6E08954F-198A-4D68-8C11-C4E6FB82CF9E}"/>
                </a:ext>
              </a:extLst>
            </p:cNvPr>
            <p:cNvSpPr/>
            <p:nvPr/>
          </p:nvSpPr>
          <p:spPr>
            <a:xfrm>
              <a:off x="7729061" y="1256525"/>
              <a:ext cx="2747640" cy="126163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1" name="Rectangle: Rounded Corners 24">
              <a:extLst>
                <a:ext uri="{FF2B5EF4-FFF2-40B4-BE49-F238E27FC236}">
                  <a16:creationId xmlns:a16="http://schemas.microsoft.com/office/drawing/2014/main" id="{52519ED1-98B8-4BFB-A709-16FD13F27476}"/>
                </a:ext>
              </a:extLst>
            </p:cNvPr>
            <p:cNvSpPr txBox="1"/>
            <p:nvPr/>
          </p:nvSpPr>
          <p:spPr>
            <a:xfrm>
              <a:off x="7766013" y="1293477"/>
              <a:ext cx="2673736" cy="11877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Net Economic Contributions</a:t>
              </a:r>
            </a:p>
          </p:txBody>
        </p:sp>
      </p:grpSp>
      <p:grpSp>
        <p:nvGrpSpPr>
          <p:cNvPr id="17" name="Group 16">
            <a:extLst>
              <a:ext uri="{FF2B5EF4-FFF2-40B4-BE49-F238E27FC236}">
                <a16:creationId xmlns:a16="http://schemas.microsoft.com/office/drawing/2014/main" id="{C5E82860-9DB9-4192-A16D-C36185E9F458}"/>
              </a:ext>
            </a:extLst>
          </p:cNvPr>
          <p:cNvGrpSpPr/>
          <p:nvPr/>
        </p:nvGrpSpPr>
        <p:grpSpPr>
          <a:xfrm>
            <a:off x="8414322" y="4049089"/>
            <a:ext cx="2747640" cy="1261633"/>
            <a:chOff x="7729061" y="2712256"/>
            <a:chExt cx="2747640" cy="1261633"/>
          </a:xfrm>
        </p:grpSpPr>
        <p:sp>
          <p:nvSpPr>
            <p:cNvPr id="18" name="Rectangle: Rounded Corners 17">
              <a:extLst>
                <a:ext uri="{FF2B5EF4-FFF2-40B4-BE49-F238E27FC236}">
                  <a16:creationId xmlns:a16="http://schemas.microsoft.com/office/drawing/2014/main" id="{FDB76055-3DDC-4D38-B01F-49989667B64A}"/>
                </a:ext>
              </a:extLst>
            </p:cNvPr>
            <p:cNvSpPr/>
            <p:nvPr/>
          </p:nvSpPr>
          <p:spPr>
            <a:xfrm>
              <a:off x="7729061" y="2712256"/>
              <a:ext cx="2747640" cy="126163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19" name="Rectangle: Rounded Corners 26">
              <a:extLst>
                <a:ext uri="{FF2B5EF4-FFF2-40B4-BE49-F238E27FC236}">
                  <a16:creationId xmlns:a16="http://schemas.microsoft.com/office/drawing/2014/main" id="{8522A2B2-5BC7-4699-A316-70D7145382A3}"/>
                </a:ext>
              </a:extLst>
            </p:cNvPr>
            <p:cNvSpPr txBox="1"/>
            <p:nvPr/>
          </p:nvSpPr>
          <p:spPr>
            <a:xfrm>
              <a:off x="7766013" y="2749208"/>
              <a:ext cx="2673736" cy="11877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p:txBody>
        </p:sp>
      </p:grpSp>
    </p:spTree>
    <p:extLst>
      <p:ext uri="{BB962C8B-B14F-4D97-AF65-F5344CB8AC3E}">
        <p14:creationId xmlns:p14="http://schemas.microsoft.com/office/powerpoint/2010/main" val="1692791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4E1C5-C927-40EF-B4B8-9E4E1715DF0F}"/>
              </a:ext>
            </a:extLst>
          </p:cNvPr>
          <p:cNvSpPr>
            <a:spLocks noGrp="1"/>
          </p:cNvSpPr>
          <p:nvPr>
            <p:ph type="title"/>
          </p:nvPr>
        </p:nvSpPr>
        <p:spPr>
          <a:xfrm>
            <a:off x="1135782" y="2516609"/>
            <a:ext cx="4241534" cy="1122852"/>
          </a:xfrm>
        </p:spPr>
        <p:txBody>
          <a:bodyPr>
            <a:normAutofit fontScale="90000"/>
          </a:bodyPr>
          <a:lstStyle/>
          <a:p>
            <a:pPr algn="r"/>
            <a:r>
              <a:rPr lang="en-US" dirty="0"/>
              <a:t>IDOT Study Airports</a:t>
            </a:r>
          </a:p>
        </p:txBody>
      </p:sp>
      <p:pic>
        <p:nvPicPr>
          <p:cNvPr id="3" name="Picture 4" descr="Map&#10;&#10;Description automatically generated">
            <a:extLst>
              <a:ext uri="{FF2B5EF4-FFF2-40B4-BE49-F238E27FC236}">
                <a16:creationId xmlns:a16="http://schemas.microsoft.com/office/drawing/2014/main" id="{AC077471-F4ED-44FB-BFDB-DF14E1D93854}"/>
              </a:ext>
            </a:extLst>
          </p:cNvPr>
          <p:cNvPicPr>
            <a:picLocks noChangeAspect="1"/>
          </p:cNvPicPr>
          <p:nvPr/>
        </p:nvPicPr>
        <p:blipFill>
          <a:blip r:embed="rId3"/>
          <a:stretch>
            <a:fillRect/>
          </a:stretch>
        </p:blipFill>
        <p:spPr>
          <a:xfrm>
            <a:off x="5871411" y="129733"/>
            <a:ext cx="3869355" cy="6631426"/>
          </a:xfrm>
          <a:prstGeom prst="rect">
            <a:avLst/>
          </a:prstGeom>
        </p:spPr>
      </p:pic>
      <p:sp>
        <p:nvSpPr>
          <p:cNvPr id="64" name="Slide Number Placeholder 4">
            <a:extLst>
              <a:ext uri="{FF2B5EF4-FFF2-40B4-BE49-F238E27FC236}">
                <a16:creationId xmlns:a16="http://schemas.microsoft.com/office/drawing/2014/main" id="{AB35C571-619E-41AF-86E7-E30435281695}"/>
              </a:ext>
            </a:extLst>
          </p:cNvPr>
          <p:cNvSpPr>
            <a:spLocks noGrp="1"/>
          </p:cNvSpPr>
          <p:nvPr>
            <p:ph type="sldNum" sz="quarter" idx="12"/>
          </p:nvPr>
        </p:nvSpPr>
        <p:spPr>
          <a:xfrm>
            <a:off x="0" y="6461879"/>
            <a:ext cx="647103" cy="396121"/>
          </a:xfrm>
        </p:spPr>
        <p:txBody>
          <a:bodyPr/>
          <a:lstStyle/>
          <a:p>
            <a:fld id="{74C907EC-6A80-4011-A085-657EA8A1B48A}" type="slidenum">
              <a:rPr lang="en-US" smtClean="0"/>
              <a:pPr/>
              <a:t>4</a:t>
            </a:fld>
            <a:endParaRPr lang="en-US"/>
          </a:p>
        </p:txBody>
      </p:sp>
    </p:spTree>
    <p:extLst>
      <p:ext uri="{BB962C8B-B14F-4D97-AF65-F5344CB8AC3E}">
        <p14:creationId xmlns:p14="http://schemas.microsoft.com/office/powerpoint/2010/main" val="575028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C70B4-E02A-4552-BA88-4D5082167CFE}"/>
              </a:ext>
            </a:extLst>
          </p:cNvPr>
          <p:cNvSpPr>
            <a:spLocks noGrp="1"/>
          </p:cNvSpPr>
          <p:nvPr>
            <p:ph type="ctrTitle"/>
          </p:nvPr>
        </p:nvSpPr>
        <p:spPr>
          <a:xfrm>
            <a:off x="831890" y="1041400"/>
            <a:ext cx="8611743" cy="2387600"/>
          </a:xfrm>
        </p:spPr>
        <p:txBody>
          <a:bodyPr/>
          <a:lstStyle/>
          <a:p>
            <a:r>
              <a:rPr lang="en-US">
                <a:solidFill>
                  <a:srgbClr val="FFFFFF"/>
                </a:solidFill>
              </a:rPr>
              <a:t>Methodology Overview</a:t>
            </a:r>
            <a:endParaRPr lang="en-US"/>
          </a:p>
        </p:txBody>
      </p:sp>
      <p:sp>
        <p:nvSpPr>
          <p:cNvPr id="4" name="Slide Number Placeholder 3">
            <a:extLst>
              <a:ext uri="{FF2B5EF4-FFF2-40B4-BE49-F238E27FC236}">
                <a16:creationId xmlns:a16="http://schemas.microsoft.com/office/drawing/2014/main" id="{F1B49499-BB2E-45C2-B033-66C9575B08CB}"/>
              </a:ext>
            </a:extLst>
          </p:cNvPr>
          <p:cNvSpPr>
            <a:spLocks noGrp="1"/>
          </p:cNvSpPr>
          <p:nvPr>
            <p:ph type="sldNum" sz="quarter" idx="4"/>
          </p:nvPr>
        </p:nvSpPr>
        <p:spPr/>
        <p:txBody>
          <a:bodyPr/>
          <a:lstStyle/>
          <a:p>
            <a:fld id="{74C907EC-6A80-4011-A085-657EA8A1B48A}" type="slidenum">
              <a:rPr lang="en-US" smtClean="0"/>
              <a:t>5</a:t>
            </a:fld>
            <a:endParaRPr lang="en-US"/>
          </a:p>
        </p:txBody>
      </p:sp>
    </p:spTree>
    <p:extLst>
      <p:ext uri="{BB962C8B-B14F-4D97-AF65-F5344CB8AC3E}">
        <p14:creationId xmlns:p14="http://schemas.microsoft.com/office/powerpoint/2010/main" val="2323863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11955B1-AC00-4540-B214-453A8547FEA5}"/>
              </a:ext>
            </a:extLst>
          </p:cNvPr>
          <p:cNvSpPr>
            <a:spLocks noGrp="1"/>
          </p:cNvSpPr>
          <p:nvPr>
            <p:ph type="sldNum" sz="quarter" idx="12"/>
          </p:nvPr>
        </p:nvSpPr>
        <p:spPr/>
        <p:txBody>
          <a:bodyPr/>
          <a:lstStyle/>
          <a:p>
            <a:fld id="{74C907EC-6A80-4011-A085-657EA8A1B48A}" type="slidenum">
              <a:rPr lang="en-US" smtClean="0"/>
              <a:t>6</a:t>
            </a:fld>
            <a:endParaRPr lang="en-US"/>
          </a:p>
        </p:txBody>
      </p:sp>
      <p:sp>
        <p:nvSpPr>
          <p:cNvPr id="13" name="Title 12">
            <a:extLst>
              <a:ext uri="{FF2B5EF4-FFF2-40B4-BE49-F238E27FC236}">
                <a16:creationId xmlns:a16="http://schemas.microsoft.com/office/drawing/2014/main" id="{AED15616-8A41-477E-A33E-8359079AB267}"/>
              </a:ext>
            </a:extLst>
          </p:cNvPr>
          <p:cNvSpPr>
            <a:spLocks noGrp="1"/>
          </p:cNvSpPr>
          <p:nvPr>
            <p:ph type="title"/>
          </p:nvPr>
        </p:nvSpPr>
        <p:spPr/>
        <p:txBody>
          <a:bodyPr/>
          <a:lstStyle/>
          <a:p>
            <a:r>
              <a:rPr lang="en-US"/>
              <a:t>Economic Impact Categories</a:t>
            </a:r>
          </a:p>
        </p:txBody>
      </p:sp>
      <p:graphicFrame>
        <p:nvGraphicFramePr>
          <p:cNvPr id="14" name="Table 13">
            <a:extLst>
              <a:ext uri="{FF2B5EF4-FFF2-40B4-BE49-F238E27FC236}">
                <a16:creationId xmlns:a16="http://schemas.microsoft.com/office/drawing/2014/main" id="{116D7671-49A4-42A3-8D95-933039BCD382}"/>
              </a:ext>
            </a:extLst>
          </p:cNvPr>
          <p:cNvGraphicFramePr>
            <a:graphicFrameLocks noGrp="1"/>
          </p:cNvGraphicFramePr>
          <p:nvPr>
            <p:extLst>
              <p:ext uri="{D42A27DB-BD31-4B8C-83A1-F6EECF244321}">
                <p14:modId xmlns:p14="http://schemas.microsoft.com/office/powerpoint/2010/main" val="240093341"/>
              </p:ext>
            </p:extLst>
          </p:nvPr>
        </p:nvGraphicFramePr>
        <p:xfrm>
          <a:off x="897148" y="1562848"/>
          <a:ext cx="10363198" cy="3732304"/>
        </p:xfrm>
        <a:graphic>
          <a:graphicData uri="http://schemas.openxmlformats.org/drawingml/2006/table">
            <a:tbl>
              <a:tblPr firstRow="1" bandRow="1">
                <a:tableStyleId>{5C22544A-7EE6-4342-B048-85BDC9FD1C3A}</a:tableStyleId>
              </a:tblPr>
              <a:tblGrid>
                <a:gridCol w="3124076">
                  <a:extLst>
                    <a:ext uri="{9D8B030D-6E8A-4147-A177-3AD203B41FA5}">
                      <a16:colId xmlns:a16="http://schemas.microsoft.com/office/drawing/2014/main" val="1857092467"/>
                    </a:ext>
                  </a:extLst>
                </a:gridCol>
                <a:gridCol w="7239122">
                  <a:extLst>
                    <a:ext uri="{9D8B030D-6E8A-4147-A177-3AD203B41FA5}">
                      <a16:colId xmlns:a16="http://schemas.microsoft.com/office/drawing/2014/main" val="964958338"/>
                    </a:ext>
                  </a:extLst>
                </a:gridCol>
              </a:tblGrid>
              <a:tr h="577319">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ea typeface="Arial" panose="020B0604020202020204" pitchFamily="34" charset="0"/>
                          <a:cs typeface="Arial" panose="020B0604020202020204" pitchFamily="34" charset="0"/>
                        </a:rPr>
                        <a:t>Category</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E376D"/>
                    </a:solidFill>
                  </a:tcPr>
                </a:tc>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cs typeface="Arial" panose="020B0604020202020204" pitchFamily="34" charset="0"/>
                        </a:rPr>
                        <a:t>Meaning</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E376D"/>
                    </a:solidFill>
                  </a:tcPr>
                </a:tc>
                <a:extLst>
                  <a:ext uri="{0D108BD9-81ED-4DB2-BD59-A6C34878D82A}">
                    <a16:rowId xmlns:a16="http://schemas.microsoft.com/office/drawing/2014/main" val="245514161"/>
                  </a:ext>
                </a:extLst>
              </a:tr>
              <a:tr h="1069291">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a:t>
                      </a:r>
                      <a:r>
                        <a:rPr lang="en-AU" sz="2000" b="1">
                          <a:solidFill>
                            <a:schemeClr val="accent3"/>
                          </a:solidFill>
                          <a:effectLst/>
                          <a:latin typeface="Arial" panose="020B0604020202020204" pitchFamily="34" charset="0"/>
                          <a:cs typeface="Arial" panose="020B0604020202020204" pitchFamily="34" charset="0"/>
                        </a:rPr>
                        <a:t>On-Airport </a:t>
                      </a:r>
                      <a:br>
                        <a:rPr lang="en-AU" sz="2000" b="1">
                          <a:solidFill>
                            <a:schemeClr val="accent3"/>
                          </a:solidFill>
                          <a:effectLst/>
                          <a:latin typeface="Arial" panose="020B0604020202020204" pitchFamily="34" charset="0"/>
                          <a:cs typeface="Arial" panose="020B0604020202020204" pitchFamily="34" charset="0"/>
                        </a:rPr>
                      </a:br>
                      <a:r>
                        <a:rPr lang="en-AU" sz="2000" b="1">
                          <a:solidFill>
                            <a:schemeClr val="accent3"/>
                          </a:solidFill>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the activity of airport administration, business tenants, and capital improvements on airports</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02931460"/>
                  </a:ext>
                </a:extLst>
              </a:tr>
              <a:tr h="998766">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a:t>
                      </a:r>
                      <a:r>
                        <a:rPr lang="en-AU" sz="2000" b="1">
                          <a:solidFill>
                            <a:schemeClr val="accent6"/>
                          </a:solidFill>
                          <a:effectLst/>
                          <a:latin typeface="Arial" panose="020B0604020202020204" pitchFamily="34" charset="0"/>
                          <a:cs typeface="Arial" panose="020B0604020202020204" pitchFamily="34" charset="0"/>
                        </a:rPr>
                        <a:t>Visitor </a:t>
                      </a:r>
                      <a:br>
                        <a:rPr lang="en-AU" sz="2000" b="1">
                          <a:solidFill>
                            <a:schemeClr val="accent6"/>
                          </a:solidFill>
                          <a:effectLst/>
                          <a:latin typeface="Arial" panose="020B0604020202020204" pitchFamily="34" charset="0"/>
                          <a:cs typeface="Arial" panose="020B0604020202020204" pitchFamily="34" charset="0"/>
                        </a:rPr>
                      </a:br>
                      <a:r>
                        <a:rPr lang="en-AU" sz="2000" b="1">
                          <a:solidFill>
                            <a:schemeClr val="accent6"/>
                          </a:solidFill>
                          <a:effectLst/>
                          <a:latin typeface="Arial" panose="020B0604020202020204" pitchFamily="34" charset="0"/>
                          <a:cs typeface="Arial" panose="020B0604020202020204" pitchFamily="34" charset="0"/>
                        </a:rPr>
                        <a:t>          Spending</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out-of-state visitor spending at both commercial service and general aviation airports</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816155939"/>
                  </a:ext>
                </a:extLst>
              </a:tr>
              <a:tr h="1086928">
                <a:tc>
                  <a:txBody>
                    <a:bodyPr/>
                    <a:lstStyle/>
                    <a:p>
                      <a:pPr marL="0" marR="0" algn="ctr">
                        <a:lnSpc>
                          <a:spcPct val="125000"/>
                        </a:lnSpc>
                        <a:spcBef>
                          <a:spcPts val="0"/>
                        </a:spcBef>
                        <a:spcAft>
                          <a:spcPts val="0"/>
                        </a:spcAft>
                      </a:pPr>
                      <a:r>
                        <a:rPr lang="en-AU" sz="2000" b="1">
                          <a:solidFill>
                            <a:schemeClr val="accent2"/>
                          </a:solidFill>
                          <a:effectLst/>
                          <a:latin typeface="Arial" panose="020B0604020202020204" pitchFamily="34" charset="0"/>
                          <a:cs typeface="Arial" panose="020B0604020202020204" pitchFamily="34" charset="0"/>
                        </a:rPr>
                        <a:t>          </a:t>
                      </a:r>
                      <a:r>
                        <a:rPr lang="en-AU" sz="2000" b="1">
                          <a:solidFill>
                            <a:schemeClr val="accent1"/>
                          </a:solidFill>
                          <a:effectLst/>
                          <a:latin typeface="Arial" panose="020B0604020202020204" pitchFamily="34" charset="0"/>
                          <a:cs typeface="Arial" panose="020B0604020202020204" pitchFamily="34" charset="0"/>
                        </a:rPr>
                        <a:t>Freight/Cargo                                                  Activity</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air cargo operations; available only at the regional or statewide level</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61701103"/>
                  </a:ext>
                </a:extLst>
              </a:tr>
            </a:tbl>
          </a:graphicData>
        </a:graphic>
      </p:graphicFrame>
      <p:grpSp>
        <p:nvGrpSpPr>
          <p:cNvPr id="18" name="Group 17">
            <a:extLst>
              <a:ext uri="{FF2B5EF4-FFF2-40B4-BE49-F238E27FC236}">
                <a16:creationId xmlns:a16="http://schemas.microsoft.com/office/drawing/2014/main" id="{14F5FE7D-7491-4BBF-B3E2-9E9CB2F542D9}"/>
              </a:ext>
            </a:extLst>
          </p:cNvPr>
          <p:cNvGrpSpPr/>
          <p:nvPr/>
        </p:nvGrpSpPr>
        <p:grpSpPr>
          <a:xfrm>
            <a:off x="1144157" y="2311478"/>
            <a:ext cx="702052" cy="2785966"/>
            <a:chOff x="1144157" y="2731905"/>
            <a:chExt cx="702052" cy="2785966"/>
          </a:xfrm>
        </p:grpSpPr>
        <p:pic>
          <p:nvPicPr>
            <p:cNvPr id="16" name="Graphic 15">
              <a:extLst>
                <a:ext uri="{FF2B5EF4-FFF2-40B4-BE49-F238E27FC236}">
                  <a16:creationId xmlns:a16="http://schemas.microsoft.com/office/drawing/2014/main" id="{7AB2A946-EEED-4D5C-9B9A-0BFA174BB4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4106" y="3907018"/>
              <a:ext cx="642103" cy="485916"/>
            </a:xfrm>
            <a:prstGeom prst="rect">
              <a:avLst/>
            </a:prstGeom>
          </p:spPr>
        </p:pic>
        <p:pic>
          <p:nvPicPr>
            <p:cNvPr id="17" name="Graphic 16">
              <a:extLst>
                <a:ext uri="{FF2B5EF4-FFF2-40B4-BE49-F238E27FC236}">
                  <a16:creationId xmlns:a16="http://schemas.microsoft.com/office/drawing/2014/main" id="{C4CD89F0-FE1B-4878-BC06-F66F9E56323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44157" y="4921127"/>
              <a:ext cx="702052" cy="596744"/>
            </a:xfrm>
            <a:prstGeom prst="rect">
              <a:avLst/>
            </a:prstGeom>
          </p:spPr>
        </p:pic>
        <p:grpSp>
          <p:nvGrpSpPr>
            <p:cNvPr id="8" name="Graphic 14">
              <a:extLst>
                <a:ext uri="{FF2B5EF4-FFF2-40B4-BE49-F238E27FC236}">
                  <a16:creationId xmlns:a16="http://schemas.microsoft.com/office/drawing/2014/main" id="{CF3B3AD4-FA6E-4B51-B5EF-556B3105F1E4}"/>
                </a:ext>
              </a:extLst>
            </p:cNvPr>
            <p:cNvGrpSpPr/>
            <p:nvPr/>
          </p:nvGrpSpPr>
          <p:grpSpPr>
            <a:xfrm>
              <a:off x="1345084" y="2731905"/>
              <a:ext cx="360148" cy="720296"/>
              <a:chOff x="1345084" y="2731905"/>
              <a:chExt cx="360148" cy="720296"/>
            </a:xfrm>
          </p:grpSpPr>
          <p:sp>
            <p:nvSpPr>
              <p:cNvPr id="9" name="Freeform: Shape 8">
                <a:extLst>
                  <a:ext uri="{FF2B5EF4-FFF2-40B4-BE49-F238E27FC236}">
                    <a16:creationId xmlns:a16="http://schemas.microsoft.com/office/drawing/2014/main" id="{3D49A5E0-28D6-43BF-BEFB-B191EE5AF9E1}"/>
                  </a:ext>
                </a:extLst>
              </p:cNvPr>
              <p:cNvSpPr/>
              <p:nvPr/>
            </p:nvSpPr>
            <p:spPr>
              <a:xfrm>
                <a:off x="1344541" y="2870725"/>
                <a:ext cx="358613" cy="585404"/>
              </a:xfrm>
              <a:custGeom>
                <a:avLst/>
                <a:gdLst>
                  <a:gd name="connsiteX0" fmla="*/ 69984 w 358613"/>
                  <a:gd name="connsiteY0" fmla="*/ 285125 h 585404"/>
                  <a:gd name="connsiteX1" fmla="*/ 27421 w 358613"/>
                  <a:gd name="connsiteY1" fmla="*/ 168404 h 585404"/>
                  <a:gd name="connsiteX2" fmla="*/ 29369 w 358613"/>
                  <a:gd name="connsiteY2" fmla="*/ 164459 h 585404"/>
                  <a:gd name="connsiteX3" fmla="*/ 30696 w 358613"/>
                  <a:gd name="connsiteY3" fmla="*/ 164311 h 585404"/>
                  <a:gd name="connsiteX4" fmla="*/ 92903 w 358613"/>
                  <a:gd name="connsiteY4" fmla="*/ 164311 h 585404"/>
                  <a:gd name="connsiteX5" fmla="*/ 112711 w 358613"/>
                  <a:gd name="connsiteY5" fmla="*/ 287253 h 585404"/>
                  <a:gd name="connsiteX6" fmla="*/ 72931 w 358613"/>
                  <a:gd name="connsiteY6" fmla="*/ 287253 h 585404"/>
                  <a:gd name="connsiteX7" fmla="*/ 69493 w 358613"/>
                  <a:gd name="connsiteY7" fmla="*/ 285125 h 585404"/>
                  <a:gd name="connsiteX8" fmla="*/ 331419 w 358613"/>
                  <a:gd name="connsiteY8" fmla="*/ 168404 h 585404"/>
                  <a:gd name="connsiteX9" fmla="*/ 288692 w 358613"/>
                  <a:gd name="connsiteY9" fmla="*/ 285125 h 585404"/>
                  <a:gd name="connsiteX10" fmla="*/ 285255 w 358613"/>
                  <a:gd name="connsiteY10" fmla="*/ 287253 h 585404"/>
                  <a:gd name="connsiteX11" fmla="*/ 246129 w 358613"/>
                  <a:gd name="connsiteY11" fmla="*/ 287253 h 585404"/>
                  <a:gd name="connsiteX12" fmla="*/ 265774 w 358613"/>
                  <a:gd name="connsiteY12" fmla="*/ 164311 h 585404"/>
                  <a:gd name="connsiteX13" fmla="*/ 327981 w 358613"/>
                  <a:gd name="connsiteY13" fmla="*/ 164311 h 585404"/>
                  <a:gd name="connsiteX14" fmla="*/ 331485 w 358613"/>
                  <a:gd name="connsiteY14" fmla="*/ 167684 h 585404"/>
                  <a:gd name="connsiteX15" fmla="*/ 331419 w 358613"/>
                  <a:gd name="connsiteY15" fmla="*/ 168404 h 585404"/>
                  <a:gd name="connsiteX16" fmla="*/ 171972 w 358613"/>
                  <a:gd name="connsiteY16" fmla="*/ 164311 h 585404"/>
                  <a:gd name="connsiteX17" fmla="*/ 171972 w 358613"/>
                  <a:gd name="connsiteY17" fmla="*/ 287253 h 585404"/>
                  <a:gd name="connsiteX18" fmla="*/ 127608 w 358613"/>
                  <a:gd name="connsiteY18" fmla="*/ 287253 h 585404"/>
                  <a:gd name="connsiteX19" fmla="*/ 107964 w 358613"/>
                  <a:gd name="connsiteY19" fmla="*/ 164311 h 585404"/>
                  <a:gd name="connsiteX20" fmla="*/ 250713 w 358613"/>
                  <a:gd name="connsiteY20" fmla="*/ 164311 h 585404"/>
                  <a:gd name="connsiteX21" fmla="*/ 231069 w 358613"/>
                  <a:gd name="connsiteY21" fmla="*/ 287253 h 585404"/>
                  <a:gd name="connsiteX22" fmla="*/ 187524 w 358613"/>
                  <a:gd name="connsiteY22" fmla="*/ 287253 h 585404"/>
                  <a:gd name="connsiteX23" fmla="*/ 187524 w 358613"/>
                  <a:gd name="connsiteY23" fmla="*/ 164311 h 585404"/>
                  <a:gd name="connsiteX24" fmla="*/ 75550 w 358613"/>
                  <a:gd name="connsiteY24" fmla="*/ 45790 h 585404"/>
                  <a:gd name="connsiteX25" fmla="*/ 77842 w 358613"/>
                  <a:gd name="connsiteY25" fmla="*/ 43171 h 585404"/>
                  <a:gd name="connsiteX26" fmla="*/ 130391 w 358613"/>
                  <a:gd name="connsiteY26" fmla="*/ 43171 h 585404"/>
                  <a:gd name="connsiteX27" fmla="*/ 143978 w 358613"/>
                  <a:gd name="connsiteY27" fmla="*/ 126987 h 585404"/>
                  <a:gd name="connsiteX28" fmla="*/ 106981 w 358613"/>
                  <a:gd name="connsiteY28" fmla="*/ 126987 h 585404"/>
                  <a:gd name="connsiteX29" fmla="*/ 104690 w 358613"/>
                  <a:gd name="connsiteY29" fmla="*/ 125514 h 585404"/>
                  <a:gd name="connsiteX30" fmla="*/ 283126 w 358613"/>
                  <a:gd name="connsiteY30" fmla="*/ 45790 h 585404"/>
                  <a:gd name="connsiteX31" fmla="*/ 253987 w 358613"/>
                  <a:gd name="connsiteY31" fmla="*/ 125514 h 585404"/>
                  <a:gd name="connsiteX32" fmla="*/ 251696 w 358613"/>
                  <a:gd name="connsiteY32" fmla="*/ 126987 h 585404"/>
                  <a:gd name="connsiteX33" fmla="*/ 214698 w 358613"/>
                  <a:gd name="connsiteY33" fmla="*/ 126987 h 585404"/>
                  <a:gd name="connsiteX34" fmla="*/ 228286 w 358613"/>
                  <a:gd name="connsiteY34" fmla="*/ 43171 h 585404"/>
                  <a:gd name="connsiteX35" fmla="*/ 280835 w 358613"/>
                  <a:gd name="connsiteY35" fmla="*/ 43171 h 585404"/>
                  <a:gd name="connsiteX36" fmla="*/ 283126 w 358613"/>
                  <a:gd name="connsiteY36" fmla="*/ 45790 h 585404"/>
                  <a:gd name="connsiteX37" fmla="*/ 199637 w 358613"/>
                  <a:gd name="connsiteY37" fmla="*/ 127642 h 585404"/>
                  <a:gd name="connsiteX38" fmla="*/ 159039 w 358613"/>
                  <a:gd name="connsiteY38" fmla="*/ 127642 h 585404"/>
                  <a:gd name="connsiteX39" fmla="*/ 145452 w 358613"/>
                  <a:gd name="connsiteY39" fmla="*/ 43825 h 585404"/>
                  <a:gd name="connsiteX40" fmla="*/ 213225 w 358613"/>
                  <a:gd name="connsiteY40" fmla="*/ 43825 h 585404"/>
                  <a:gd name="connsiteX41" fmla="*/ 303917 w 358613"/>
                  <a:gd name="connsiteY41" fmla="*/ 310826 h 585404"/>
                  <a:gd name="connsiteX42" fmla="*/ 308009 w 358613"/>
                  <a:gd name="connsiteY42" fmla="*/ 307879 h 585404"/>
                  <a:gd name="connsiteX43" fmla="*/ 358103 w 358613"/>
                  <a:gd name="connsiteY43" fmla="*/ 147450 h 585404"/>
                  <a:gd name="connsiteX44" fmla="*/ 355533 w 358613"/>
                  <a:gd name="connsiteY44" fmla="*/ 142260 h 585404"/>
                  <a:gd name="connsiteX45" fmla="*/ 354174 w 358613"/>
                  <a:gd name="connsiteY45" fmla="*/ 142047 h 585404"/>
                  <a:gd name="connsiteX46" fmla="*/ 266756 w 358613"/>
                  <a:gd name="connsiteY46" fmla="*/ 142047 h 585404"/>
                  <a:gd name="connsiteX47" fmla="*/ 266756 w 358613"/>
                  <a:gd name="connsiteY47" fmla="*/ 142047 h 585404"/>
                  <a:gd name="connsiteX48" fmla="*/ 301134 w 358613"/>
                  <a:gd name="connsiteY48" fmla="*/ 32530 h 585404"/>
                  <a:gd name="connsiteX49" fmla="*/ 299120 w 358613"/>
                  <a:gd name="connsiteY49" fmla="*/ 28879 h 585404"/>
                  <a:gd name="connsiteX50" fmla="*/ 298351 w 358613"/>
                  <a:gd name="connsiteY50" fmla="*/ 28765 h 585404"/>
                  <a:gd name="connsiteX51" fmla="*/ 225666 w 358613"/>
                  <a:gd name="connsiteY51" fmla="*/ 28765 h 585404"/>
                  <a:gd name="connsiteX52" fmla="*/ 225666 w 358613"/>
                  <a:gd name="connsiteY52" fmla="*/ 12394 h 585404"/>
                  <a:gd name="connsiteX53" fmla="*/ 213061 w 358613"/>
                  <a:gd name="connsiteY53" fmla="*/ -374 h 585404"/>
                  <a:gd name="connsiteX54" fmla="*/ 144961 w 358613"/>
                  <a:gd name="connsiteY54" fmla="*/ -374 h 585404"/>
                  <a:gd name="connsiteX55" fmla="*/ 132356 w 358613"/>
                  <a:gd name="connsiteY55" fmla="*/ 12394 h 585404"/>
                  <a:gd name="connsiteX56" fmla="*/ 132356 w 358613"/>
                  <a:gd name="connsiteY56" fmla="*/ 28765 h 585404"/>
                  <a:gd name="connsiteX57" fmla="*/ 59671 w 358613"/>
                  <a:gd name="connsiteY57" fmla="*/ 28765 h 585404"/>
                  <a:gd name="connsiteX58" fmla="*/ 56773 w 358613"/>
                  <a:gd name="connsiteY58" fmla="*/ 31760 h 585404"/>
                  <a:gd name="connsiteX59" fmla="*/ 56888 w 358613"/>
                  <a:gd name="connsiteY59" fmla="*/ 32530 h 585404"/>
                  <a:gd name="connsiteX60" fmla="*/ 91266 w 358613"/>
                  <a:gd name="connsiteY60" fmla="*/ 142047 h 585404"/>
                  <a:gd name="connsiteX61" fmla="*/ 91266 w 358613"/>
                  <a:gd name="connsiteY61" fmla="*/ 142047 h 585404"/>
                  <a:gd name="connsiteX62" fmla="*/ 3848 w 358613"/>
                  <a:gd name="connsiteY62" fmla="*/ 142047 h 585404"/>
                  <a:gd name="connsiteX63" fmla="*/ -293 w 358613"/>
                  <a:gd name="connsiteY63" fmla="*/ 146091 h 585404"/>
                  <a:gd name="connsiteX64" fmla="*/ -81 w 358613"/>
                  <a:gd name="connsiteY64" fmla="*/ 147450 h 585404"/>
                  <a:gd name="connsiteX65" fmla="*/ 50176 w 358613"/>
                  <a:gd name="connsiteY65" fmla="*/ 307879 h 585404"/>
                  <a:gd name="connsiteX66" fmla="*/ 54105 w 358613"/>
                  <a:gd name="connsiteY66" fmla="*/ 310826 h 585404"/>
                  <a:gd name="connsiteX67" fmla="*/ 90611 w 358613"/>
                  <a:gd name="connsiteY67" fmla="*/ 310826 h 585404"/>
                  <a:gd name="connsiteX68" fmla="*/ 90611 w 358613"/>
                  <a:gd name="connsiteY68" fmla="*/ 538865 h 585404"/>
                  <a:gd name="connsiteX69" fmla="*/ 30696 w 358613"/>
                  <a:gd name="connsiteY69" fmla="*/ 538865 h 585404"/>
                  <a:gd name="connsiteX70" fmla="*/ 20873 w 358613"/>
                  <a:gd name="connsiteY70" fmla="*/ 548688 h 585404"/>
                  <a:gd name="connsiteX71" fmla="*/ 20873 w 358613"/>
                  <a:gd name="connsiteY71" fmla="*/ 585030 h 585404"/>
                  <a:gd name="connsiteX72" fmla="*/ 336494 w 358613"/>
                  <a:gd name="connsiteY72" fmla="*/ 585030 h 585404"/>
                  <a:gd name="connsiteX73" fmla="*/ 336494 w 358613"/>
                  <a:gd name="connsiteY73" fmla="*/ 548688 h 585404"/>
                  <a:gd name="connsiteX74" fmla="*/ 326672 w 358613"/>
                  <a:gd name="connsiteY74" fmla="*/ 538865 h 585404"/>
                  <a:gd name="connsiteX75" fmla="*/ 266756 w 358613"/>
                  <a:gd name="connsiteY75" fmla="*/ 538865 h 585404"/>
                  <a:gd name="connsiteX76" fmla="*/ 266756 w 358613"/>
                  <a:gd name="connsiteY76" fmla="*/ 310171 h 58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58613" h="585404">
                    <a:moveTo>
                      <a:pt x="69984" y="285125"/>
                    </a:moveTo>
                    <a:lnTo>
                      <a:pt x="27421" y="168404"/>
                    </a:lnTo>
                    <a:cubicBezTo>
                      <a:pt x="26865" y="166783"/>
                      <a:pt x="27749" y="165015"/>
                      <a:pt x="29369" y="164459"/>
                    </a:cubicBezTo>
                    <a:cubicBezTo>
                      <a:pt x="29795" y="164311"/>
                      <a:pt x="30254" y="164262"/>
                      <a:pt x="30696" y="164311"/>
                    </a:cubicBezTo>
                    <a:lnTo>
                      <a:pt x="92903" y="164311"/>
                    </a:lnTo>
                    <a:lnTo>
                      <a:pt x="112711" y="287253"/>
                    </a:lnTo>
                    <a:lnTo>
                      <a:pt x="72931" y="287253"/>
                    </a:lnTo>
                    <a:cubicBezTo>
                      <a:pt x="71458" y="287318"/>
                      <a:pt x="70099" y="286467"/>
                      <a:pt x="69493" y="285125"/>
                    </a:cubicBezTo>
                    <a:moveTo>
                      <a:pt x="331419" y="168404"/>
                    </a:moveTo>
                    <a:lnTo>
                      <a:pt x="288692" y="285125"/>
                    </a:lnTo>
                    <a:cubicBezTo>
                      <a:pt x="288087" y="286467"/>
                      <a:pt x="286728" y="287318"/>
                      <a:pt x="285255" y="287253"/>
                    </a:cubicBezTo>
                    <a:lnTo>
                      <a:pt x="246129" y="287253"/>
                    </a:lnTo>
                    <a:lnTo>
                      <a:pt x="265774" y="164311"/>
                    </a:lnTo>
                    <a:lnTo>
                      <a:pt x="327981" y="164311"/>
                    </a:lnTo>
                    <a:cubicBezTo>
                      <a:pt x="329881" y="164278"/>
                      <a:pt x="331452" y="165785"/>
                      <a:pt x="331485" y="167684"/>
                    </a:cubicBezTo>
                    <a:cubicBezTo>
                      <a:pt x="331485" y="167929"/>
                      <a:pt x="331468" y="168175"/>
                      <a:pt x="331419" y="168404"/>
                    </a:cubicBezTo>
                    <a:moveTo>
                      <a:pt x="171972" y="164311"/>
                    </a:moveTo>
                    <a:lnTo>
                      <a:pt x="171972" y="287253"/>
                    </a:lnTo>
                    <a:lnTo>
                      <a:pt x="127608" y="287253"/>
                    </a:lnTo>
                    <a:lnTo>
                      <a:pt x="107964" y="164311"/>
                    </a:lnTo>
                    <a:close/>
                    <a:moveTo>
                      <a:pt x="250713" y="164311"/>
                    </a:moveTo>
                    <a:lnTo>
                      <a:pt x="231069" y="287253"/>
                    </a:lnTo>
                    <a:lnTo>
                      <a:pt x="187524" y="287253"/>
                    </a:lnTo>
                    <a:lnTo>
                      <a:pt x="187524" y="164311"/>
                    </a:lnTo>
                    <a:close/>
                    <a:moveTo>
                      <a:pt x="75550" y="45790"/>
                    </a:moveTo>
                    <a:cubicBezTo>
                      <a:pt x="75550" y="44480"/>
                      <a:pt x="75550" y="43171"/>
                      <a:pt x="77842" y="43171"/>
                    </a:cubicBezTo>
                    <a:lnTo>
                      <a:pt x="130391" y="43171"/>
                    </a:lnTo>
                    <a:lnTo>
                      <a:pt x="143978" y="126987"/>
                    </a:lnTo>
                    <a:lnTo>
                      <a:pt x="106981" y="126987"/>
                    </a:lnTo>
                    <a:cubicBezTo>
                      <a:pt x="105983" y="127052"/>
                      <a:pt x="105050" y="126463"/>
                      <a:pt x="104690" y="125514"/>
                    </a:cubicBezTo>
                    <a:close/>
                    <a:moveTo>
                      <a:pt x="283126" y="45790"/>
                    </a:moveTo>
                    <a:lnTo>
                      <a:pt x="253987" y="125514"/>
                    </a:lnTo>
                    <a:cubicBezTo>
                      <a:pt x="253627" y="126463"/>
                      <a:pt x="252694" y="127052"/>
                      <a:pt x="251696" y="126987"/>
                    </a:cubicBezTo>
                    <a:lnTo>
                      <a:pt x="214698" y="126987"/>
                    </a:lnTo>
                    <a:lnTo>
                      <a:pt x="228286" y="43171"/>
                    </a:lnTo>
                    <a:lnTo>
                      <a:pt x="280835" y="43171"/>
                    </a:lnTo>
                    <a:cubicBezTo>
                      <a:pt x="282472" y="43171"/>
                      <a:pt x="283618" y="44480"/>
                      <a:pt x="283126" y="45790"/>
                    </a:cubicBezTo>
                    <a:moveTo>
                      <a:pt x="199637" y="127642"/>
                    </a:moveTo>
                    <a:lnTo>
                      <a:pt x="159039" y="127642"/>
                    </a:lnTo>
                    <a:lnTo>
                      <a:pt x="145452" y="43825"/>
                    </a:lnTo>
                    <a:lnTo>
                      <a:pt x="213225" y="43825"/>
                    </a:lnTo>
                    <a:close/>
                    <a:moveTo>
                      <a:pt x="303917" y="310826"/>
                    </a:moveTo>
                    <a:cubicBezTo>
                      <a:pt x="305767" y="310793"/>
                      <a:pt x="307387" y="309615"/>
                      <a:pt x="308009" y="307879"/>
                    </a:cubicBezTo>
                    <a:lnTo>
                      <a:pt x="358103" y="147450"/>
                    </a:lnTo>
                    <a:cubicBezTo>
                      <a:pt x="358823" y="145305"/>
                      <a:pt x="357677" y="142981"/>
                      <a:pt x="355533" y="142260"/>
                    </a:cubicBezTo>
                    <a:cubicBezTo>
                      <a:pt x="355091" y="142113"/>
                      <a:pt x="354632" y="142047"/>
                      <a:pt x="354174" y="142047"/>
                    </a:cubicBezTo>
                    <a:lnTo>
                      <a:pt x="266756" y="142047"/>
                    </a:lnTo>
                    <a:lnTo>
                      <a:pt x="266756" y="142047"/>
                    </a:lnTo>
                    <a:lnTo>
                      <a:pt x="301134" y="32530"/>
                    </a:lnTo>
                    <a:cubicBezTo>
                      <a:pt x="301592" y="30975"/>
                      <a:pt x="300692" y="29338"/>
                      <a:pt x="299120" y="28879"/>
                    </a:cubicBezTo>
                    <a:cubicBezTo>
                      <a:pt x="298875" y="28814"/>
                      <a:pt x="298613" y="28765"/>
                      <a:pt x="298351" y="28765"/>
                    </a:cubicBezTo>
                    <a:lnTo>
                      <a:pt x="225666" y="28765"/>
                    </a:lnTo>
                    <a:lnTo>
                      <a:pt x="225666" y="12394"/>
                    </a:lnTo>
                    <a:cubicBezTo>
                      <a:pt x="225666" y="5404"/>
                      <a:pt x="220051" y="-292"/>
                      <a:pt x="213061" y="-374"/>
                    </a:cubicBezTo>
                    <a:lnTo>
                      <a:pt x="144961" y="-374"/>
                    </a:lnTo>
                    <a:cubicBezTo>
                      <a:pt x="137970" y="-292"/>
                      <a:pt x="132356" y="5404"/>
                      <a:pt x="132356" y="12394"/>
                    </a:cubicBezTo>
                    <a:lnTo>
                      <a:pt x="132356" y="28765"/>
                    </a:lnTo>
                    <a:lnTo>
                      <a:pt x="59671" y="28765"/>
                    </a:lnTo>
                    <a:cubicBezTo>
                      <a:pt x="58050" y="28797"/>
                      <a:pt x="56741" y="30124"/>
                      <a:pt x="56773" y="31760"/>
                    </a:cubicBezTo>
                    <a:cubicBezTo>
                      <a:pt x="56773" y="32023"/>
                      <a:pt x="56822" y="32284"/>
                      <a:pt x="56888" y="32530"/>
                    </a:cubicBezTo>
                    <a:lnTo>
                      <a:pt x="91266" y="142047"/>
                    </a:lnTo>
                    <a:lnTo>
                      <a:pt x="91266" y="142047"/>
                    </a:lnTo>
                    <a:lnTo>
                      <a:pt x="3848" y="142047"/>
                    </a:lnTo>
                    <a:cubicBezTo>
                      <a:pt x="1589" y="142015"/>
                      <a:pt x="-261" y="143832"/>
                      <a:pt x="-293" y="146091"/>
                    </a:cubicBezTo>
                    <a:cubicBezTo>
                      <a:pt x="-310" y="146550"/>
                      <a:pt x="-228" y="147008"/>
                      <a:pt x="-81" y="147450"/>
                    </a:cubicBezTo>
                    <a:lnTo>
                      <a:pt x="50176" y="307879"/>
                    </a:lnTo>
                    <a:cubicBezTo>
                      <a:pt x="50684" y="309631"/>
                      <a:pt x="52288" y="310826"/>
                      <a:pt x="54105" y="310826"/>
                    </a:cubicBezTo>
                    <a:lnTo>
                      <a:pt x="90611" y="310826"/>
                    </a:lnTo>
                    <a:lnTo>
                      <a:pt x="90611" y="538865"/>
                    </a:lnTo>
                    <a:lnTo>
                      <a:pt x="30696" y="538865"/>
                    </a:lnTo>
                    <a:cubicBezTo>
                      <a:pt x="25277" y="538865"/>
                      <a:pt x="20873" y="543269"/>
                      <a:pt x="20873" y="548688"/>
                    </a:cubicBezTo>
                    <a:lnTo>
                      <a:pt x="20873" y="585030"/>
                    </a:lnTo>
                    <a:lnTo>
                      <a:pt x="336494" y="585030"/>
                    </a:lnTo>
                    <a:lnTo>
                      <a:pt x="336494" y="548688"/>
                    </a:lnTo>
                    <a:cubicBezTo>
                      <a:pt x="336494" y="543269"/>
                      <a:pt x="332090" y="538865"/>
                      <a:pt x="326672" y="538865"/>
                    </a:cubicBezTo>
                    <a:lnTo>
                      <a:pt x="266756" y="538865"/>
                    </a:lnTo>
                    <a:lnTo>
                      <a:pt x="266756" y="310171"/>
                    </a:lnTo>
                    <a:close/>
                  </a:path>
                </a:pathLst>
              </a:custGeom>
              <a:solidFill>
                <a:schemeClr val="accent4"/>
              </a:solidFill>
              <a:ln w="16019"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9D2CFB3-2E9D-43DC-A1AE-DDFB71AEC282}"/>
                  </a:ext>
                </a:extLst>
              </p:cNvPr>
              <p:cNvSpPr/>
              <p:nvPr/>
            </p:nvSpPr>
            <p:spPr>
              <a:xfrm>
                <a:off x="1517627" y="2731904"/>
                <a:ext cx="35196" cy="137347"/>
              </a:xfrm>
              <a:custGeom>
                <a:avLst/>
                <a:gdLst>
                  <a:gd name="connsiteX0" fmla="*/ 14438 w 35196"/>
                  <a:gd name="connsiteY0" fmla="*/ 63307 h 137347"/>
                  <a:gd name="connsiteX1" fmla="*/ 34901 w 35196"/>
                  <a:gd name="connsiteY1" fmla="*/ 69855 h 137347"/>
                  <a:gd name="connsiteX2" fmla="*/ 34901 w 35196"/>
                  <a:gd name="connsiteY2" fmla="*/ -374 h 137347"/>
                  <a:gd name="connsiteX3" fmla="*/ -296 w 35196"/>
                  <a:gd name="connsiteY3" fmla="*/ 32366 h 137347"/>
                  <a:gd name="connsiteX4" fmla="*/ -296 w 35196"/>
                  <a:gd name="connsiteY4" fmla="*/ 32366 h 137347"/>
                  <a:gd name="connsiteX5" fmla="*/ -296 w 35196"/>
                  <a:gd name="connsiteY5" fmla="*/ 136973 h 137347"/>
                  <a:gd name="connsiteX6" fmla="*/ 14438 w 35196"/>
                  <a:gd name="connsiteY6" fmla="*/ 136973 h 13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96" h="137347">
                    <a:moveTo>
                      <a:pt x="14438" y="63307"/>
                    </a:moveTo>
                    <a:cubicBezTo>
                      <a:pt x="20413" y="67579"/>
                      <a:pt x="27567" y="69871"/>
                      <a:pt x="34901" y="69855"/>
                    </a:cubicBezTo>
                    <a:lnTo>
                      <a:pt x="34901" y="-374"/>
                    </a:lnTo>
                    <a:cubicBezTo>
                      <a:pt x="16386" y="-423"/>
                      <a:pt x="997" y="13901"/>
                      <a:pt x="-296" y="32366"/>
                    </a:cubicBezTo>
                    <a:lnTo>
                      <a:pt x="-296" y="32366"/>
                    </a:lnTo>
                    <a:lnTo>
                      <a:pt x="-296" y="136973"/>
                    </a:lnTo>
                    <a:lnTo>
                      <a:pt x="14438" y="136973"/>
                    </a:lnTo>
                    <a:close/>
                  </a:path>
                </a:pathLst>
              </a:custGeom>
              <a:solidFill>
                <a:schemeClr val="accent4"/>
              </a:solidFill>
              <a:ln w="16019"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672E79EF-915E-4DF1-BBD9-65F60BC9E258}"/>
                  </a:ext>
                </a:extLst>
              </p:cNvPr>
              <p:cNvSpPr/>
              <p:nvPr/>
            </p:nvSpPr>
            <p:spPr>
              <a:xfrm>
                <a:off x="1345084" y="2731905"/>
                <a:ext cx="358019" cy="723733"/>
              </a:xfrm>
              <a:custGeom>
                <a:avLst/>
                <a:gdLst>
                  <a:gd name="connsiteX0" fmla="*/ 0 w 358019"/>
                  <a:gd name="connsiteY0" fmla="*/ 0 h 723733"/>
                  <a:gd name="connsiteX1" fmla="*/ 358020 w 358019"/>
                  <a:gd name="connsiteY1" fmla="*/ 0 h 723733"/>
                  <a:gd name="connsiteX2" fmla="*/ 358020 w 358019"/>
                  <a:gd name="connsiteY2" fmla="*/ 723734 h 723733"/>
                  <a:gd name="connsiteX3" fmla="*/ 0 w 358019"/>
                  <a:gd name="connsiteY3" fmla="*/ 723734 h 723733"/>
                </a:gdLst>
                <a:ahLst/>
                <a:cxnLst>
                  <a:cxn ang="0">
                    <a:pos x="connsiteX0" y="connsiteY0"/>
                  </a:cxn>
                  <a:cxn ang="0">
                    <a:pos x="connsiteX1" y="connsiteY1"/>
                  </a:cxn>
                  <a:cxn ang="0">
                    <a:pos x="connsiteX2" y="connsiteY2"/>
                  </a:cxn>
                  <a:cxn ang="0">
                    <a:pos x="connsiteX3" y="connsiteY3"/>
                  </a:cxn>
                </a:cxnLst>
                <a:rect l="l" t="t" r="r" b="b"/>
                <a:pathLst>
                  <a:path w="358019" h="723733">
                    <a:moveTo>
                      <a:pt x="0" y="0"/>
                    </a:moveTo>
                    <a:lnTo>
                      <a:pt x="358020" y="0"/>
                    </a:lnTo>
                    <a:lnTo>
                      <a:pt x="358020" y="723734"/>
                    </a:lnTo>
                    <a:lnTo>
                      <a:pt x="0" y="723734"/>
                    </a:lnTo>
                    <a:close/>
                  </a:path>
                </a:pathLst>
              </a:custGeom>
              <a:noFill/>
              <a:ln w="1601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158020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5AEFB-5AC5-4666-A455-FA8073995928}"/>
              </a:ext>
            </a:extLst>
          </p:cNvPr>
          <p:cNvSpPr>
            <a:spLocks noGrp="1"/>
          </p:cNvSpPr>
          <p:nvPr>
            <p:ph type="title"/>
          </p:nvPr>
        </p:nvSpPr>
        <p:spPr/>
        <p:txBody>
          <a:bodyPr>
            <a:normAutofit/>
          </a:bodyPr>
          <a:lstStyle/>
          <a:p>
            <a:r>
              <a:rPr lang="en-US"/>
              <a:t>Economic Impact Measures</a:t>
            </a:r>
          </a:p>
        </p:txBody>
      </p:sp>
      <p:grpSp>
        <p:nvGrpSpPr>
          <p:cNvPr id="48" name="Group 47">
            <a:extLst>
              <a:ext uri="{FF2B5EF4-FFF2-40B4-BE49-F238E27FC236}">
                <a16:creationId xmlns:a16="http://schemas.microsoft.com/office/drawing/2014/main" id="{AAA6BCAC-7C68-4988-AE32-C8865DFCF90D}"/>
              </a:ext>
            </a:extLst>
          </p:cNvPr>
          <p:cNvGrpSpPr/>
          <p:nvPr/>
        </p:nvGrpSpPr>
        <p:grpSpPr>
          <a:xfrm>
            <a:off x="1758770" y="1408602"/>
            <a:ext cx="10052231" cy="626089"/>
            <a:chOff x="930712" y="1634429"/>
            <a:chExt cx="10884259" cy="626089"/>
          </a:xfrm>
        </p:grpSpPr>
        <p:grpSp>
          <p:nvGrpSpPr>
            <p:cNvPr id="49" name="Group 48">
              <a:extLst>
                <a:ext uri="{FF2B5EF4-FFF2-40B4-BE49-F238E27FC236}">
                  <a16:creationId xmlns:a16="http://schemas.microsoft.com/office/drawing/2014/main" id="{0D672096-867E-403F-B8E0-4EBF1B88A2B7}"/>
                </a:ext>
              </a:extLst>
            </p:cNvPr>
            <p:cNvGrpSpPr/>
            <p:nvPr/>
          </p:nvGrpSpPr>
          <p:grpSpPr>
            <a:xfrm>
              <a:off x="930712" y="1634429"/>
              <a:ext cx="10884259" cy="626089"/>
              <a:chOff x="930712" y="1720694"/>
              <a:chExt cx="10884259" cy="626089"/>
            </a:xfrm>
          </p:grpSpPr>
          <p:sp>
            <p:nvSpPr>
              <p:cNvPr id="51" name="Rectangle: Rounded Corners 50">
                <a:extLst>
                  <a:ext uri="{FF2B5EF4-FFF2-40B4-BE49-F238E27FC236}">
                    <a16:creationId xmlns:a16="http://schemas.microsoft.com/office/drawing/2014/main" id="{468E770C-DF39-4D32-80E3-7C911F6CF95D}"/>
                  </a:ext>
                </a:extLst>
              </p:cNvPr>
              <p:cNvSpPr/>
              <p:nvPr/>
            </p:nvSpPr>
            <p:spPr>
              <a:xfrm>
                <a:off x="930712" y="1720694"/>
                <a:ext cx="10884259" cy="626089"/>
              </a:xfrm>
              <a:prstGeom prst="roundRect">
                <a:avLst/>
              </a:prstGeom>
              <a:solidFill>
                <a:srgbClr val="FFFFFF"/>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286DA896-D255-451F-AB3C-5D45FE156229}"/>
                  </a:ext>
                </a:extLst>
              </p:cNvPr>
              <p:cNvSpPr txBox="1"/>
              <p:nvPr/>
            </p:nvSpPr>
            <p:spPr>
              <a:xfrm>
                <a:off x="1672182" y="1831458"/>
                <a:ext cx="8522879"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Jobs: </a:t>
                </a:r>
                <a:r>
                  <a:rPr lang="en-US">
                    <a:solidFill>
                      <a:schemeClr val="accent3"/>
                    </a:solidFill>
                    <a:latin typeface="Arial" panose="020B0604020202020204" pitchFamily="34" charset="0"/>
                    <a:cs typeface="Arial" panose="020B0604020202020204" pitchFamily="34" charset="0"/>
                  </a:rPr>
                  <a:t>Number of employed people, including full-time and part-time</a:t>
                </a:r>
                <a:endParaRPr lang="en-US" sz="1500">
                  <a:solidFill>
                    <a:schemeClr val="accent3"/>
                  </a:solidFill>
                  <a:latin typeface="Arial" panose="020B0604020202020204" pitchFamily="34" charset="0"/>
                  <a:cs typeface="Arial" panose="020B0604020202020204" pitchFamily="34" charset="0"/>
                </a:endParaRPr>
              </a:p>
            </p:txBody>
          </p:sp>
        </p:grpSp>
        <p:pic>
          <p:nvPicPr>
            <p:cNvPr id="50" name="Graphic 49">
              <a:extLst>
                <a:ext uri="{FF2B5EF4-FFF2-40B4-BE49-F238E27FC236}">
                  <a16:creationId xmlns:a16="http://schemas.microsoft.com/office/drawing/2014/main" id="{CA79411D-9309-4847-A2F7-719629A2B74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32251" y="1710836"/>
              <a:ext cx="219737" cy="491792"/>
            </a:xfrm>
            <a:prstGeom prst="rect">
              <a:avLst/>
            </a:prstGeom>
          </p:spPr>
        </p:pic>
      </p:grpSp>
      <p:grpSp>
        <p:nvGrpSpPr>
          <p:cNvPr id="53" name="Group 52">
            <a:extLst>
              <a:ext uri="{FF2B5EF4-FFF2-40B4-BE49-F238E27FC236}">
                <a16:creationId xmlns:a16="http://schemas.microsoft.com/office/drawing/2014/main" id="{E935686E-8AD4-4AA3-94FB-3EC7ABDC1232}"/>
              </a:ext>
            </a:extLst>
          </p:cNvPr>
          <p:cNvGrpSpPr/>
          <p:nvPr/>
        </p:nvGrpSpPr>
        <p:grpSpPr>
          <a:xfrm>
            <a:off x="1758771" y="2177927"/>
            <a:ext cx="10052230" cy="1124682"/>
            <a:chOff x="930713" y="2432057"/>
            <a:chExt cx="10884259" cy="1124682"/>
          </a:xfrm>
        </p:grpSpPr>
        <p:grpSp>
          <p:nvGrpSpPr>
            <p:cNvPr id="54" name="Group 53">
              <a:extLst>
                <a:ext uri="{FF2B5EF4-FFF2-40B4-BE49-F238E27FC236}">
                  <a16:creationId xmlns:a16="http://schemas.microsoft.com/office/drawing/2014/main" id="{3CA85589-F35C-43A5-93CA-265749B31DF4}"/>
                </a:ext>
              </a:extLst>
            </p:cNvPr>
            <p:cNvGrpSpPr/>
            <p:nvPr/>
          </p:nvGrpSpPr>
          <p:grpSpPr>
            <a:xfrm>
              <a:off x="930713" y="2432057"/>
              <a:ext cx="10884259" cy="1124682"/>
              <a:chOff x="930713" y="2646224"/>
              <a:chExt cx="10884259" cy="1124682"/>
            </a:xfrm>
          </p:grpSpPr>
          <p:sp>
            <p:nvSpPr>
              <p:cNvPr id="56" name="Rectangle: Rounded Corners 55">
                <a:extLst>
                  <a:ext uri="{FF2B5EF4-FFF2-40B4-BE49-F238E27FC236}">
                    <a16:creationId xmlns:a16="http://schemas.microsoft.com/office/drawing/2014/main" id="{EE97B6E0-ABD9-4248-83CD-D51966D4BAB4}"/>
                  </a:ext>
                </a:extLst>
              </p:cNvPr>
              <p:cNvSpPr/>
              <p:nvPr/>
            </p:nvSpPr>
            <p:spPr>
              <a:xfrm>
                <a:off x="930713" y="2646224"/>
                <a:ext cx="10884259" cy="1124682"/>
              </a:xfrm>
              <a:prstGeom prst="roundRect">
                <a:avLst/>
              </a:prstGeom>
              <a:solidFill>
                <a:srgbClr val="FFFFFF"/>
              </a:solid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0901EF9F-52A9-417D-B1CC-66E8A715D5E0}"/>
                  </a:ext>
                </a:extLst>
              </p:cNvPr>
              <p:cNvSpPr txBox="1"/>
              <p:nvPr/>
            </p:nvSpPr>
            <p:spPr>
              <a:xfrm>
                <a:off x="1672182" y="2731511"/>
                <a:ext cx="10007983" cy="954107"/>
              </a:xfrm>
              <a:prstGeom prst="rect">
                <a:avLst/>
              </a:prstGeom>
              <a:noFill/>
            </p:spPr>
            <p:txBody>
              <a:bodyPr wrap="square" rtlCol="0">
                <a:spAutoFit/>
              </a:bodyPr>
              <a:lstStyle/>
              <a:p>
                <a:r>
                  <a:rPr lang="en-US" sz="2000" b="1">
                    <a:solidFill>
                      <a:schemeClr val="accent6"/>
                    </a:solidFill>
                    <a:latin typeface="Arial" panose="020B0604020202020204" pitchFamily="34" charset="0"/>
                    <a:cs typeface="Arial" panose="020B0604020202020204" pitchFamily="34" charset="0"/>
                  </a:rPr>
                  <a:t>Labor Income: </a:t>
                </a:r>
                <a:r>
                  <a:rPr lang="en-US">
                    <a:solidFill>
                      <a:schemeClr val="accent3"/>
                    </a:solidFill>
                    <a:latin typeface="Arial" panose="020B0604020202020204" pitchFamily="34" charset="0"/>
                    <a:cs typeface="Arial" panose="020B0604020202020204" pitchFamily="34" charset="0"/>
                  </a:rPr>
                  <a:t>Total employment compensation paid to all employees, including salaries, wages and other benefits (e.g., healthcare insurance payments, retirement); also known as “payroll” or “total compensation”</a:t>
                </a:r>
              </a:p>
            </p:txBody>
          </p:sp>
        </p:grpSp>
        <p:pic>
          <p:nvPicPr>
            <p:cNvPr id="55" name="Graphic 54">
              <a:extLst>
                <a:ext uri="{FF2B5EF4-FFF2-40B4-BE49-F238E27FC236}">
                  <a16:creationId xmlns:a16="http://schemas.microsoft.com/office/drawing/2014/main" id="{2CF32E1F-0F94-42D4-9016-BB6DE4D8C33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6902" y="2558476"/>
              <a:ext cx="510437" cy="386277"/>
            </a:xfrm>
            <a:prstGeom prst="rect">
              <a:avLst/>
            </a:prstGeom>
          </p:spPr>
        </p:pic>
      </p:grpSp>
      <p:grpSp>
        <p:nvGrpSpPr>
          <p:cNvPr id="58" name="Group 57">
            <a:extLst>
              <a:ext uri="{FF2B5EF4-FFF2-40B4-BE49-F238E27FC236}">
                <a16:creationId xmlns:a16="http://schemas.microsoft.com/office/drawing/2014/main" id="{C4085AB3-6033-41F6-859D-2EDDCE0E560C}"/>
              </a:ext>
            </a:extLst>
          </p:cNvPr>
          <p:cNvGrpSpPr/>
          <p:nvPr/>
        </p:nvGrpSpPr>
        <p:grpSpPr>
          <a:xfrm>
            <a:off x="1758771" y="3442114"/>
            <a:ext cx="10052230" cy="1697740"/>
            <a:chOff x="930713" y="3738132"/>
            <a:chExt cx="10884259" cy="1697740"/>
          </a:xfrm>
        </p:grpSpPr>
        <p:grpSp>
          <p:nvGrpSpPr>
            <p:cNvPr id="59" name="Group 58">
              <a:extLst>
                <a:ext uri="{FF2B5EF4-FFF2-40B4-BE49-F238E27FC236}">
                  <a16:creationId xmlns:a16="http://schemas.microsoft.com/office/drawing/2014/main" id="{4181B07E-0977-41D5-A8AD-7CACCE3E8C98}"/>
                </a:ext>
              </a:extLst>
            </p:cNvPr>
            <p:cNvGrpSpPr/>
            <p:nvPr/>
          </p:nvGrpSpPr>
          <p:grpSpPr>
            <a:xfrm>
              <a:off x="930713" y="3738132"/>
              <a:ext cx="10884259" cy="1697740"/>
              <a:chOff x="930716" y="3557818"/>
              <a:chExt cx="10884259" cy="1697740"/>
            </a:xfrm>
          </p:grpSpPr>
          <p:sp>
            <p:nvSpPr>
              <p:cNvPr id="61" name="Rectangle: Rounded Corners 60">
                <a:extLst>
                  <a:ext uri="{FF2B5EF4-FFF2-40B4-BE49-F238E27FC236}">
                    <a16:creationId xmlns:a16="http://schemas.microsoft.com/office/drawing/2014/main" id="{C20B8771-501C-4379-8E81-9C5B663594BB}"/>
                  </a:ext>
                </a:extLst>
              </p:cNvPr>
              <p:cNvSpPr/>
              <p:nvPr/>
            </p:nvSpPr>
            <p:spPr>
              <a:xfrm>
                <a:off x="930716" y="3557818"/>
                <a:ext cx="10884259" cy="1697740"/>
              </a:xfrm>
              <a:prstGeom prst="roundRect">
                <a:avLst/>
              </a:prstGeom>
              <a:solidFill>
                <a:srgbClr val="FFFFFF"/>
              </a:solidFill>
              <a:ln w="76200">
                <a:solidFill>
                  <a:srgbClr val="EE3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684A0B8F-108D-4BB3-ACFE-22E2C86626B3}"/>
                  </a:ext>
                </a:extLst>
              </p:cNvPr>
              <p:cNvSpPr txBox="1"/>
              <p:nvPr/>
            </p:nvSpPr>
            <p:spPr>
              <a:xfrm>
                <a:off x="1672183" y="3643106"/>
                <a:ext cx="9991089" cy="1508105"/>
              </a:xfrm>
              <a:prstGeom prst="rect">
                <a:avLst/>
              </a:prstGeom>
              <a:noFill/>
            </p:spPr>
            <p:txBody>
              <a:bodyPr wrap="square" rtlCol="0">
                <a:spAutoFit/>
              </a:bodyPr>
              <a:lstStyle/>
              <a:p>
                <a:r>
                  <a:rPr lang="en-US" sz="2000" b="1">
                    <a:solidFill>
                      <a:srgbClr val="EE3424"/>
                    </a:solidFill>
                    <a:latin typeface="Arial" panose="020B0604020202020204" pitchFamily="34" charset="0"/>
                    <a:cs typeface="Arial" panose="020B0604020202020204" pitchFamily="34" charset="0"/>
                  </a:rPr>
                  <a:t>Value Added: </a:t>
                </a:r>
                <a:r>
                  <a:rPr lang="en-US">
                    <a:solidFill>
                      <a:schemeClr val="accent3"/>
                    </a:solidFill>
                    <a:latin typeface="Arial" panose="020B0604020202020204" pitchFamily="34" charset="0"/>
                    <a:cs typeface="Arial" panose="020B0604020202020204" pitchFamily="34" charset="0"/>
                  </a:rPr>
                  <a:t>The economic productivity of each aviation-related business establishment. Value added is calculated as business revenue earned minus the cost of purchasing goods and services from other businesses. Value added includes all labor compensation, profits, and taxes paid by businesses. Value added is a reflection of the aviation system’s total contribution to Illinois’ Gross Domestic Product (GDP) </a:t>
                </a:r>
                <a:endParaRPr lang="en-US" sz="2000">
                  <a:solidFill>
                    <a:schemeClr val="accent3"/>
                  </a:solidFill>
                  <a:latin typeface="Arial" panose="020B0604020202020204" pitchFamily="34" charset="0"/>
                  <a:cs typeface="Arial" panose="020B0604020202020204" pitchFamily="34" charset="0"/>
                </a:endParaRPr>
              </a:p>
            </p:txBody>
          </p:sp>
        </p:grpSp>
        <p:pic>
          <p:nvPicPr>
            <p:cNvPr id="60" name="Graphic 59">
              <a:extLst>
                <a:ext uri="{FF2B5EF4-FFF2-40B4-BE49-F238E27FC236}">
                  <a16:creationId xmlns:a16="http://schemas.microsoft.com/office/drawing/2014/main" id="{492B0985-4B5A-4B67-9DF5-B9DE500CD03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86902" y="3867680"/>
              <a:ext cx="510437" cy="524232"/>
            </a:xfrm>
            <a:prstGeom prst="rect">
              <a:avLst/>
            </a:prstGeom>
          </p:spPr>
        </p:pic>
      </p:grpSp>
      <p:grpSp>
        <p:nvGrpSpPr>
          <p:cNvPr id="63" name="Group 62">
            <a:extLst>
              <a:ext uri="{FF2B5EF4-FFF2-40B4-BE49-F238E27FC236}">
                <a16:creationId xmlns:a16="http://schemas.microsoft.com/office/drawing/2014/main" id="{EEA94BE9-2779-4C2F-AA18-0537AF4DFFC1}"/>
              </a:ext>
            </a:extLst>
          </p:cNvPr>
          <p:cNvGrpSpPr/>
          <p:nvPr/>
        </p:nvGrpSpPr>
        <p:grpSpPr>
          <a:xfrm>
            <a:off x="1758770" y="5310562"/>
            <a:ext cx="10052231" cy="1298422"/>
            <a:chOff x="930713" y="5873271"/>
            <a:chExt cx="10884259" cy="1298422"/>
          </a:xfrm>
        </p:grpSpPr>
        <p:grpSp>
          <p:nvGrpSpPr>
            <p:cNvPr id="64" name="Group 63">
              <a:extLst>
                <a:ext uri="{FF2B5EF4-FFF2-40B4-BE49-F238E27FC236}">
                  <a16:creationId xmlns:a16="http://schemas.microsoft.com/office/drawing/2014/main" id="{C7D11530-5FB9-4ECB-99D0-795C62838FF3}"/>
                </a:ext>
              </a:extLst>
            </p:cNvPr>
            <p:cNvGrpSpPr/>
            <p:nvPr/>
          </p:nvGrpSpPr>
          <p:grpSpPr>
            <a:xfrm>
              <a:off x="930713" y="5873271"/>
              <a:ext cx="10884259" cy="1298422"/>
              <a:chOff x="930714" y="4767775"/>
              <a:chExt cx="10884259" cy="1298422"/>
            </a:xfrm>
          </p:grpSpPr>
          <p:sp>
            <p:nvSpPr>
              <p:cNvPr id="66" name="Rectangle: Rounded Corners 65">
                <a:extLst>
                  <a:ext uri="{FF2B5EF4-FFF2-40B4-BE49-F238E27FC236}">
                    <a16:creationId xmlns:a16="http://schemas.microsoft.com/office/drawing/2014/main" id="{1FB1A9B5-3AF9-4A30-BBF9-6094157C4FF7}"/>
                  </a:ext>
                </a:extLst>
              </p:cNvPr>
              <p:cNvSpPr/>
              <p:nvPr/>
            </p:nvSpPr>
            <p:spPr>
              <a:xfrm>
                <a:off x="930714" y="4767775"/>
                <a:ext cx="10884259" cy="1298422"/>
              </a:xfrm>
              <a:prstGeom prst="roundRect">
                <a:avLst/>
              </a:prstGeom>
              <a:solidFill>
                <a:srgbClr val="FFFFFF"/>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67" name="TextBox 66">
                <a:extLst>
                  <a:ext uri="{FF2B5EF4-FFF2-40B4-BE49-F238E27FC236}">
                    <a16:creationId xmlns:a16="http://schemas.microsoft.com/office/drawing/2014/main" id="{E7867644-C13D-448F-B3D2-63E1C7E5E046}"/>
                  </a:ext>
                </a:extLst>
              </p:cNvPr>
              <p:cNvSpPr txBox="1"/>
              <p:nvPr/>
            </p:nvSpPr>
            <p:spPr>
              <a:xfrm>
                <a:off x="1672183" y="4801433"/>
                <a:ext cx="10007983" cy="1231106"/>
              </a:xfrm>
              <a:prstGeom prst="rect">
                <a:avLst/>
              </a:prstGeom>
              <a:noFill/>
            </p:spPr>
            <p:txBody>
              <a:bodyPr wrap="square" rtlCol="0">
                <a:spAutoFit/>
              </a:bodyPr>
              <a:lstStyle/>
              <a:p>
                <a:r>
                  <a:rPr lang="en-US" sz="2000" b="1">
                    <a:solidFill>
                      <a:srgbClr val="96160C"/>
                    </a:solidFill>
                    <a:latin typeface="Arial" panose="020B0604020202020204" pitchFamily="34" charset="0"/>
                    <a:cs typeface="Arial" panose="020B0604020202020204" pitchFamily="34" charset="0"/>
                  </a:rPr>
                  <a:t>Economic Impact: </a:t>
                </a:r>
                <a:r>
                  <a:rPr lang="en-US">
                    <a:solidFill>
                      <a:schemeClr val="accent3"/>
                    </a:solidFill>
                    <a:latin typeface="Arial" panose="020B0604020202020204" pitchFamily="34" charset="0"/>
                    <a:cs typeface="Arial" panose="020B0604020202020204" pitchFamily="34" charset="0"/>
                  </a:rPr>
                  <a:t>Total economic impact takes into account expenditures needed to administer airports, sales of goods and services by airport tenants, budget expenditures by public sector agencies located on airports, the cost of capital expenditures, and visitor spending in Illinois’ hospitality-related sectors; also known as “business revenues”</a:t>
                </a:r>
                <a:endParaRPr lang="en-US" sz="2000">
                  <a:solidFill>
                    <a:schemeClr val="accent3"/>
                  </a:solidFill>
                  <a:latin typeface="Arial" panose="020B0604020202020204" pitchFamily="34" charset="0"/>
                  <a:cs typeface="Arial" panose="020B0604020202020204" pitchFamily="34" charset="0"/>
                </a:endParaRPr>
              </a:p>
            </p:txBody>
          </p:sp>
        </p:grpSp>
        <p:pic>
          <p:nvPicPr>
            <p:cNvPr id="65" name="Graphic 64">
              <a:extLst>
                <a:ext uri="{FF2B5EF4-FFF2-40B4-BE49-F238E27FC236}">
                  <a16:creationId xmlns:a16="http://schemas.microsoft.com/office/drawing/2014/main" id="{546FB54A-CF01-4E12-830E-EDB7563C49F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86902" y="5972780"/>
              <a:ext cx="510437" cy="549702"/>
            </a:xfrm>
            <a:prstGeom prst="rect">
              <a:avLst/>
            </a:prstGeom>
          </p:spPr>
        </p:pic>
      </p:grpSp>
      <p:sp>
        <p:nvSpPr>
          <p:cNvPr id="23" name="Slide Number Placeholder 4">
            <a:extLst>
              <a:ext uri="{FF2B5EF4-FFF2-40B4-BE49-F238E27FC236}">
                <a16:creationId xmlns:a16="http://schemas.microsoft.com/office/drawing/2014/main" id="{26625EF8-D540-424E-AE62-92D64F5496BB}"/>
              </a:ext>
            </a:extLst>
          </p:cNvPr>
          <p:cNvSpPr>
            <a:spLocks noGrp="1"/>
          </p:cNvSpPr>
          <p:nvPr>
            <p:ph type="sldNum" sz="quarter" idx="12"/>
          </p:nvPr>
        </p:nvSpPr>
        <p:spPr>
          <a:xfrm>
            <a:off x="0" y="6461879"/>
            <a:ext cx="647103" cy="396121"/>
          </a:xfrm>
        </p:spPr>
        <p:txBody>
          <a:bodyPr/>
          <a:lstStyle/>
          <a:p>
            <a:fld id="{74C907EC-6A80-4011-A085-657EA8A1B48A}" type="slidenum">
              <a:rPr lang="en-US" smtClean="0"/>
              <a:pPr/>
              <a:t>7</a:t>
            </a:fld>
            <a:endParaRPr lang="en-US"/>
          </a:p>
        </p:txBody>
      </p:sp>
    </p:spTree>
    <p:extLst>
      <p:ext uri="{BB962C8B-B14F-4D97-AF65-F5344CB8AC3E}">
        <p14:creationId xmlns:p14="http://schemas.microsoft.com/office/powerpoint/2010/main" val="2325672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08B645E-974B-4E97-A9B1-00DD7D4B3712}"/>
              </a:ext>
            </a:extLst>
          </p:cNvPr>
          <p:cNvSpPr>
            <a:spLocks noGrp="1"/>
          </p:cNvSpPr>
          <p:nvPr>
            <p:ph type="sldNum" sz="quarter" idx="12"/>
          </p:nvPr>
        </p:nvSpPr>
        <p:spPr/>
        <p:txBody>
          <a:bodyPr/>
          <a:lstStyle/>
          <a:p>
            <a:fld id="{74C907EC-6A80-4011-A085-657EA8A1B48A}" type="slidenum">
              <a:rPr lang="en-US" smtClean="0"/>
              <a:t>8</a:t>
            </a:fld>
            <a:endParaRPr lang="en-US"/>
          </a:p>
        </p:txBody>
      </p:sp>
      <p:sp>
        <p:nvSpPr>
          <p:cNvPr id="2" name="Title 1">
            <a:extLst>
              <a:ext uri="{FF2B5EF4-FFF2-40B4-BE49-F238E27FC236}">
                <a16:creationId xmlns:a16="http://schemas.microsoft.com/office/drawing/2014/main" id="{1A4B1675-0FC5-4EE4-BA13-AAF39161EB8E}"/>
              </a:ext>
            </a:extLst>
          </p:cNvPr>
          <p:cNvSpPr>
            <a:spLocks noGrp="1"/>
          </p:cNvSpPr>
          <p:nvPr>
            <p:ph type="title"/>
          </p:nvPr>
        </p:nvSpPr>
        <p:spPr/>
        <p:txBody>
          <a:bodyPr/>
          <a:lstStyle/>
          <a:p>
            <a:r>
              <a:rPr lang="en-US"/>
              <a:t>Economic Impact Terms</a:t>
            </a:r>
          </a:p>
        </p:txBody>
      </p:sp>
      <p:graphicFrame>
        <p:nvGraphicFramePr>
          <p:cNvPr id="9" name="Table 8">
            <a:extLst>
              <a:ext uri="{FF2B5EF4-FFF2-40B4-BE49-F238E27FC236}">
                <a16:creationId xmlns:a16="http://schemas.microsoft.com/office/drawing/2014/main" id="{DF2AF049-33D3-4A9E-A436-812E6A5C4721}"/>
              </a:ext>
            </a:extLst>
          </p:cNvPr>
          <p:cNvGraphicFramePr>
            <a:graphicFrameLocks noGrp="1"/>
          </p:cNvGraphicFramePr>
          <p:nvPr>
            <p:extLst>
              <p:ext uri="{D42A27DB-BD31-4B8C-83A1-F6EECF244321}">
                <p14:modId xmlns:p14="http://schemas.microsoft.com/office/powerpoint/2010/main" val="1057171921"/>
              </p:ext>
            </p:extLst>
          </p:nvPr>
        </p:nvGraphicFramePr>
        <p:xfrm>
          <a:off x="838200" y="1719589"/>
          <a:ext cx="10865708" cy="3794661"/>
        </p:xfrm>
        <a:graphic>
          <a:graphicData uri="http://schemas.openxmlformats.org/drawingml/2006/table">
            <a:tbl>
              <a:tblPr firstRow="1" bandRow="1">
                <a:tableStyleId>{5C22544A-7EE6-4342-B048-85BDC9FD1C3A}</a:tableStyleId>
              </a:tblPr>
              <a:tblGrid>
                <a:gridCol w="1928304">
                  <a:extLst>
                    <a:ext uri="{9D8B030D-6E8A-4147-A177-3AD203B41FA5}">
                      <a16:colId xmlns:a16="http://schemas.microsoft.com/office/drawing/2014/main" val="1857092467"/>
                    </a:ext>
                  </a:extLst>
                </a:gridCol>
                <a:gridCol w="7196749">
                  <a:extLst>
                    <a:ext uri="{9D8B030D-6E8A-4147-A177-3AD203B41FA5}">
                      <a16:colId xmlns:a16="http://schemas.microsoft.com/office/drawing/2014/main" val="964958338"/>
                    </a:ext>
                  </a:extLst>
                </a:gridCol>
                <a:gridCol w="1740655">
                  <a:extLst>
                    <a:ext uri="{9D8B030D-6E8A-4147-A177-3AD203B41FA5}">
                      <a16:colId xmlns:a16="http://schemas.microsoft.com/office/drawing/2014/main" val="2319074090"/>
                    </a:ext>
                  </a:extLst>
                </a:gridCol>
              </a:tblGrid>
              <a:tr h="629716">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EIS Term</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Meaning</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tc>
                  <a:txBody>
                    <a:bodyPr/>
                    <a:lstStyle/>
                    <a:p>
                      <a:pPr marL="0" marR="0" algn="ctr" defTabSz="914400" rtl="0" eaLnBrk="1" latinLnBrk="0" hangingPunct="1">
                        <a:lnSpc>
                          <a:spcPct val="125000"/>
                        </a:lnSpc>
                        <a:spcBef>
                          <a:spcPts val="0"/>
                        </a:spcBef>
                        <a:spcAft>
                          <a:spcPts val="0"/>
                        </a:spcAft>
                      </a:pPr>
                      <a:r>
                        <a:rPr lang="en-US" sz="2400" b="1" kern="1200">
                          <a:solidFill>
                            <a:srgbClr val="FFFFFF"/>
                          </a:solidFill>
                          <a:effectLst/>
                          <a:latin typeface="Arial" panose="020B0604020202020204" pitchFamily="34" charset="0"/>
                          <a:ea typeface="+mn-ea"/>
                          <a:cs typeface="Arial" panose="020B0604020202020204" pitchFamily="34" charset="0"/>
                        </a:rPr>
                        <a:t>Economic </a:t>
                      </a:r>
                      <a:br>
                        <a:rPr lang="en-US" sz="2400" b="1" kern="1200">
                          <a:solidFill>
                            <a:srgbClr val="FFFFFF"/>
                          </a:solidFill>
                          <a:effectLst/>
                          <a:latin typeface="Arial" panose="020B0604020202020204" pitchFamily="34" charset="0"/>
                          <a:ea typeface="+mn-ea"/>
                          <a:cs typeface="Arial" panose="020B0604020202020204" pitchFamily="34" charset="0"/>
                        </a:rPr>
                      </a:br>
                      <a:r>
                        <a:rPr lang="en-US" sz="2400" b="1" kern="1200">
                          <a:solidFill>
                            <a:srgbClr val="FFFFFF"/>
                          </a:solidFill>
                          <a:effectLst/>
                          <a:latin typeface="Arial" panose="020B0604020202020204" pitchFamily="34" charset="0"/>
                          <a:ea typeface="+mn-ea"/>
                          <a:cs typeface="Arial" panose="020B0604020202020204" pitchFamily="34" charset="0"/>
                        </a:rPr>
                        <a:t>Term</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extLst>
                  <a:ext uri="{0D108BD9-81ED-4DB2-BD59-A6C34878D82A}">
                    <a16:rowId xmlns:a16="http://schemas.microsoft.com/office/drawing/2014/main" val="245514161"/>
                  </a:ext>
                </a:extLst>
              </a:tr>
              <a:tr h="974232">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Direct</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Initial effects that occur on- and off-airport, by spending from visitors and by companies using air transportation services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Direct</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845388">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Supplier </a:t>
                      </a:r>
                      <a:br>
                        <a:rPr lang="en-AU" sz="2000" b="1" kern="1200">
                          <a:solidFill>
                            <a:schemeClr val="accent2"/>
                          </a:solidFill>
                          <a:effectLst/>
                          <a:latin typeface="Arial" panose="020B0604020202020204" pitchFamily="34" charset="0"/>
                          <a:ea typeface="+mn-ea"/>
                          <a:cs typeface="Arial" panose="020B0604020202020204" pitchFamily="34" charset="0"/>
                        </a:rPr>
                      </a:br>
                      <a:r>
                        <a:rPr lang="en-AU" sz="2000" b="1" kern="1200">
                          <a:solidFill>
                            <a:schemeClr val="accent2"/>
                          </a:solidFill>
                          <a:effectLst/>
                          <a:latin typeface="Arial" panose="020B0604020202020204" pitchFamily="34" charset="0"/>
                          <a:ea typeface="+mn-ea"/>
                          <a:cs typeface="Arial" panose="020B0604020202020204" pitchFamily="34" charset="0"/>
                        </a:rPr>
                        <a:t>Sales</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Portions of direct revenues used to purchase goods and services from Illinois businesses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67712">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Income </a:t>
                      </a:r>
                      <a:br>
                        <a:rPr lang="en-AU" sz="2000" b="1" kern="1200">
                          <a:solidFill>
                            <a:schemeClr val="accent2"/>
                          </a:solidFill>
                          <a:effectLst/>
                          <a:latin typeface="Arial" panose="020B0604020202020204" pitchFamily="34" charset="0"/>
                          <a:ea typeface="+mn-ea"/>
                          <a:cs typeface="Arial" panose="020B0604020202020204" pitchFamily="34" charset="0"/>
                        </a:rPr>
                      </a:br>
                      <a:r>
                        <a:rPr lang="en-AU" sz="2000" b="1" kern="1200">
                          <a:solidFill>
                            <a:schemeClr val="accent2"/>
                          </a:solidFill>
                          <a:effectLst/>
                          <a:latin typeface="Arial" panose="020B0604020202020204" pitchFamily="34" charset="0"/>
                          <a:ea typeface="+mn-ea"/>
                          <a:cs typeface="Arial" panose="020B0604020202020204" pitchFamily="34" charset="0"/>
                        </a:rPr>
                        <a:t>Re-spending</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Income earned by workers from direct and supplier </a:t>
                      </a:r>
                      <a:br>
                        <a:rPr lang="en-AU" sz="2000" b="0" kern="1200">
                          <a:solidFill>
                            <a:schemeClr val="accent3"/>
                          </a:solidFill>
                          <a:effectLst/>
                          <a:latin typeface="Arial" panose="020B0604020202020204" pitchFamily="34" charset="0"/>
                          <a:ea typeface="+mn-ea"/>
                          <a:cs typeface="Arial" panose="020B0604020202020204" pitchFamily="34" charset="0"/>
                        </a:rPr>
                      </a:br>
                      <a:r>
                        <a:rPr lang="en-AU" sz="2000" b="0" kern="1200">
                          <a:solidFill>
                            <a:schemeClr val="accent3"/>
                          </a:solidFill>
                          <a:effectLst/>
                          <a:latin typeface="Arial" panose="020B0604020202020204" pitchFamily="34" charset="0"/>
                          <a:ea typeface="+mn-ea"/>
                          <a:cs typeface="Arial" panose="020B0604020202020204" pitchFamily="34" charset="0"/>
                        </a:rPr>
                        <a:t>sales transactions that are then spent in Illinois (household spending)</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4068009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9</a:t>
            </a:fld>
            <a:endParaRPr lang="en-US"/>
          </a:p>
        </p:txBody>
      </p:sp>
      <p:sp>
        <p:nvSpPr>
          <p:cNvPr id="7" name="Title 6">
            <a:extLst>
              <a:ext uri="{FF2B5EF4-FFF2-40B4-BE49-F238E27FC236}">
                <a16:creationId xmlns:a16="http://schemas.microsoft.com/office/drawing/2014/main" id="{1227F664-E761-4BDB-97BA-84EF9DB89369}"/>
              </a:ext>
            </a:extLst>
          </p:cNvPr>
          <p:cNvSpPr>
            <a:spLocks noGrp="1"/>
          </p:cNvSpPr>
          <p:nvPr>
            <p:ph type="title"/>
          </p:nvPr>
        </p:nvSpPr>
        <p:spPr/>
        <p:txBody>
          <a:bodyPr/>
          <a:lstStyle/>
          <a:p>
            <a:r>
              <a:rPr lang="en-US"/>
              <a:t>Calculating Total Economic Impacts</a:t>
            </a:r>
          </a:p>
        </p:txBody>
      </p:sp>
      <p:sp>
        <p:nvSpPr>
          <p:cNvPr id="73" name="Freeform: Shape 72">
            <a:extLst>
              <a:ext uri="{FF2B5EF4-FFF2-40B4-BE49-F238E27FC236}">
                <a16:creationId xmlns:a16="http://schemas.microsoft.com/office/drawing/2014/main" id="{055F157C-2606-4A49-9EFF-1554A336C3C3}"/>
              </a:ext>
            </a:extLst>
          </p:cNvPr>
          <p:cNvSpPr/>
          <p:nvPr/>
        </p:nvSpPr>
        <p:spPr>
          <a:xfrm>
            <a:off x="7991133" y="3914006"/>
            <a:ext cx="1054011" cy="1677886"/>
          </a:xfrm>
          <a:custGeom>
            <a:avLst/>
            <a:gdLst>
              <a:gd name="connsiteX0" fmla="*/ 36595 w 1054011"/>
              <a:gd name="connsiteY0" fmla="*/ 1519374 h 1677886"/>
              <a:gd name="connsiteX1" fmla="*/ 527006 w 1054011"/>
              <a:gd name="connsiteY1" fmla="*/ 1677887 h 1677886"/>
              <a:gd name="connsiteX2" fmla="*/ 1017417 w 1054011"/>
              <a:gd name="connsiteY2" fmla="*/ 1519374 h 1677886"/>
              <a:gd name="connsiteX3" fmla="*/ 1054012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595" y="1519374"/>
                </a:moveTo>
                <a:cubicBezTo>
                  <a:pt x="174560" y="1618982"/>
                  <a:pt x="343836" y="1677887"/>
                  <a:pt x="527006" y="1677887"/>
                </a:cubicBezTo>
                <a:cubicBezTo>
                  <a:pt x="710176" y="1677887"/>
                  <a:pt x="879452" y="1618982"/>
                  <a:pt x="1017417" y="1519374"/>
                </a:cubicBezTo>
                <a:moveTo>
                  <a:pt x="1054012" y="186301"/>
                </a:moveTo>
                <a:cubicBezTo>
                  <a:pt x="909980" y="69863"/>
                  <a:pt x="726615" y="0"/>
                  <a:pt x="527006" y="0"/>
                </a:cubicBezTo>
                <a:cubicBezTo>
                  <a:pt x="327397" y="0"/>
                  <a:pt x="144032" y="69863"/>
                  <a:pt x="0" y="186301"/>
                </a:cubicBezTo>
              </a:path>
            </a:pathLst>
          </a:custGeom>
          <a:noFill/>
          <a:ln w="78276" cap="flat">
            <a:solidFill>
              <a:srgbClr val="414042"/>
            </a:solid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83504F75-E963-4350-8F47-7024116553F5}"/>
              </a:ext>
            </a:extLst>
          </p:cNvPr>
          <p:cNvSpPr/>
          <p:nvPr/>
        </p:nvSpPr>
        <p:spPr>
          <a:xfrm>
            <a:off x="5631251" y="3914006"/>
            <a:ext cx="1054011" cy="1677886"/>
          </a:xfrm>
          <a:custGeom>
            <a:avLst/>
            <a:gdLst>
              <a:gd name="connsiteX0" fmla="*/ 36791 w 1054011"/>
              <a:gd name="connsiteY0" fmla="*/ 1519374 h 1677886"/>
              <a:gd name="connsiteX1" fmla="*/ 527202 w 1054011"/>
              <a:gd name="connsiteY1" fmla="*/ 1677887 h 1677886"/>
              <a:gd name="connsiteX2" fmla="*/ 1017612 w 1054011"/>
              <a:gd name="connsiteY2" fmla="*/ 1519374 h 1677886"/>
              <a:gd name="connsiteX3" fmla="*/ 1054011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791" y="1519374"/>
                </a:moveTo>
                <a:cubicBezTo>
                  <a:pt x="174755" y="1618982"/>
                  <a:pt x="344031" y="1677887"/>
                  <a:pt x="527202" y="1677887"/>
                </a:cubicBezTo>
                <a:cubicBezTo>
                  <a:pt x="710372" y="1677887"/>
                  <a:pt x="879648" y="1618982"/>
                  <a:pt x="1017612" y="1519374"/>
                </a:cubicBezTo>
                <a:moveTo>
                  <a:pt x="1054011" y="186301"/>
                </a:moveTo>
                <a:cubicBezTo>
                  <a:pt x="909980" y="69863"/>
                  <a:pt x="726615" y="0"/>
                  <a:pt x="527006" y="0"/>
                </a:cubicBezTo>
                <a:cubicBezTo>
                  <a:pt x="327397" y="0"/>
                  <a:pt x="144031" y="69863"/>
                  <a:pt x="0" y="186301"/>
                </a:cubicBezTo>
              </a:path>
            </a:pathLst>
          </a:custGeom>
          <a:noFill/>
          <a:ln w="78276" cap="flat">
            <a:solidFill>
              <a:schemeClr val="accent6"/>
            </a:solid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D54147DC-28DD-4BDE-A1CC-6DC0D9C2AE59}"/>
              </a:ext>
            </a:extLst>
          </p:cNvPr>
          <p:cNvSpPr/>
          <p:nvPr/>
        </p:nvSpPr>
        <p:spPr>
          <a:xfrm>
            <a:off x="666672" y="4198937"/>
            <a:ext cx="3776320" cy="1108610"/>
          </a:xfrm>
          <a:custGeom>
            <a:avLst/>
            <a:gdLst>
              <a:gd name="connsiteX0" fmla="*/ 3776321 w 3776320"/>
              <a:gd name="connsiteY0" fmla="*/ 1108610 h 1108610"/>
              <a:gd name="connsiteX1" fmla="*/ 3033659 w 3776320"/>
              <a:gd name="connsiteY1" fmla="*/ 0 h 1108610"/>
              <a:gd name="connsiteX2" fmla="*/ 2174364 w 3776320"/>
              <a:gd name="connsiteY2" fmla="*/ 0 h 1108610"/>
              <a:gd name="connsiteX3" fmla="*/ 1836008 w 3776320"/>
              <a:gd name="connsiteY3" fmla="*/ 0 h 1108610"/>
              <a:gd name="connsiteX4" fmla="*/ 1201370 w 3776320"/>
              <a:gd name="connsiteY4" fmla="*/ 0 h 1108610"/>
              <a:gd name="connsiteX5" fmla="*/ 0 w 3776320"/>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6320" h="1108610">
                <a:moveTo>
                  <a:pt x="3776321" y="1108610"/>
                </a:moveTo>
                <a:lnTo>
                  <a:pt x="3033659" y="0"/>
                </a:lnTo>
                <a:lnTo>
                  <a:pt x="2174364" y="0"/>
                </a:lnTo>
                <a:lnTo>
                  <a:pt x="1836008" y="0"/>
                </a:lnTo>
                <a:lnTo>
                  <a:pt x="1201370" y="0"/>
                </a:lnTo>
                <a:lnTo>
                  <a:pt x="0" y="1108610"/>
                </a:lnTo>
                <a:close/>
              </a:path>
            </a:pathLst>
          </a:custGeom>
          <a:solidFill>
            <a:srgbClr val="1F376D"/>
          </a:solidFill>
          <a:ln w="19569"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A1879B83-594A-4200-BB8E-34068273D47D}"/>
              </a:ext>
            </a:extLst>
          </p:cNvPr>
          <p:cNvSpPr/>
          <p:nvPr/>
        </p:nvSpPr>
        <p:spPr>
          <a:xfrm>
            <a:off x="3179001" y="4198937"/>
            <a:ext cx="3555185" cy="1108610"/>
          </a:xfrm>
          <a:custGeom>
            <a:avLst/>
            <a:gdLst>
              <a:gd name="connsiteX0" fmla="*/ 3555185 w 3555185"/>
              <a:gd name="connsiteY0" fmla="*/ 1108610 h 1108610"/>
              <a:gd name="connsiteX1" fmla="*/ 2812720 w 3555185"/>
              <a:gd name="connsiteY1" fmla="*/ 0 h 1108610"/>
              <a:gd name="connsiteX2" fmla="*/ 1953229 w 3555185"/>
              <a:gd name="connsiteY2" fmla="*/ 0 h 1108610"/>
              <a:gd name="connsiteX3" fmla="*/ 1615068 w 3555185"/>
              <a:gd name="connsiteY3" fmla="*/ 0 h 1108610"/>
              <a:gd name="connsiteX4" fmla="*/ 755577 w 3555185"/>
              <a:gd name="connsiteY4" fmla="*/ 0 h 1108610"/>
              <a:gd name="connsiteX5" fmla="*/ 0 w 3555185"/>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5185" h="1108610">
                <a:moveTo>
                  <a:pt x="3555185" y="1108610"/>
                </a:moveTo>
                <a:lnTo>
                  <a:pt x="2812720" y="0"/>
                </a:lnTo>
                <a:lnTo>
                  <a:pt x="1953229" y="0"/>
                </a:lnTo>
                <a:lnTo>
                  <a:pt x="1615068" y="0"/>
                </a:lnTo>
                <a:lnTo>
                  <a:pt x="755577" y="0"/>
                </a:lnTo>
                <a:lnTo>
                  <a:pt x="0" y="1108610"/>
                </a:lnTo>
                <a:close/>
              </a:path>
            </a:pathLst>
          </a:custGeom>
          <a:solidFill>
            <a:schemeClr val="accent6"/>
          </a:solidFill>
          <a:ln w="19569" cap="flat">
            <a:noFill/>
            <a:prstDash val="solid"/>
            <a:miter/>
          </a:ln>
        </p:spPr>
        <p:txBody>
          <a:bodyPr rtlCol="0" anchor="ctr"/>
          <a:lstStyle/>
          <a:p>
            <a:endParaRPr lang="en-US">
              <a:solidFill>
                <a:schemeClr val="accent6"/>
              </a:solidFill>
            </a:endParaRPr>
          </a:p>
        </p:txBody>
      </p:sp>
      <p:sp>
        <p:nvSpPr>
          <p:cNvPr id="77" name="Freeform: Shape 76">
            <a:extLst>
              <a:ext uri="{FF2B5EF4-FFF2-40B4-BE49-F238E27FC236}">
                <a16:creationId xmlns:a16="http://schemas.microsoft.com/office/drawing/2014/main" id="{216D79CC-DCCB-48C5-B181-B58B30F58FE5}"/>
              </a:ext>
            </a:extLst>
          </p:cNvPr>
          <p:cNvSpPr/>
          <p:nvPr/>
        </p:nvSpPr>
        <p:spPr>
          <a:xfrm>
            <a:off x="5574499" y="4198937"/>
            <a:ext cx="3555381" cy="1108610"/>
          </a:xfrm>
          <a:custGeom>
            <a:avLst/>
            <a:gdLst>
              <a:gd name="connsiteX0" fmla="*/ 3555382 w 3555381"/>
              <a:gd name="connsiteY0" fmla="*/ 1108610 h 1108610"/>
              <a:gd name="connsiteX1" fmla="*/ 2812720 w 3555381"/>
              <a:gd name="connsiteY1" fmla="*/ 0 h 1108610"/>
              <a:gd name="connsiteX2" fmla="*/ 1953424 w 3555381"/>
              <a:gd name="connsiteY2" fmla="*/ 0 h 1108610"/>
              <a:gd name="connsiteX3" fmla="*/ 1615069 w 3555381"/>
              <a:gd name="connsiteY3" fmla="*/ 0 h 1108610"/>
              <a:gd name="connsiteX4" fmla="*/ 755577 w 3555381"/>
              <a:gd name="connsiteY4" fmla="*/ 0 h 1108610"/>
              <a:gd name="connsiteX5" fmla="*/ 0 w 3555381"/>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5381" h="1108610">
                <a:moveTo>
                  <a:pt x="3555382" y="1108610"/>
                </a:moveTo>
                <a:lnTo>
                  <a:pt x="2812720" y="0"/>
                </a:lnTo>
                <a:lnTo>
                  <a:pt x="1953424" y="0"/>
                </a:lnTo>
                <a:lnTo>
                  <a:pt x="1615069" y="0"/>
                </a:lnTo>
                <a:lnTo>
                  <a:pt x="755577" y="0"/>
                </a:lnTo>
                <a:lnTo>
                  <a:pt x="0" y="1108610"/>
                </a:lnTo>
                <a:close/>
              </a:path>
            </a:pathLst>
          </a:custGeom>
          <a:solidFill>
            <a:srgbClr val="414042"/>
          </a:solidFill>
          <a:ln w="19569"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6A7D877D-1E1E-4BDE-B1EF-105A8330AA89}"/>
              </a:ext>
            </a:extLst>
          </p:cNvPr>
          <p:cNvSpPr/>
          <p:nvPr/>
        </p:nvSpPr>
        <p:spPr>
          <a:xfrm>
            <a:off x="3547278" y="4845924"/>
            <a:ext cx="425048" cy="392563"/>
          </a:xfrm>
          <a:custGeom>
            <a:avLst/>
            <a:gdLst>
              <a:gd name="connsiteX0" fmla="*/ 165558 w 425048"/>
              <a:gd name="connsiteY0" fmla="*/ 392564 h 392563"/>
              <a:gd name="connsiteX1" fmla="*/ 259295 w 425048"/>
              <a:gd name="connsiteY1" fmla="*/ 392564 h 392563"/>
              <a:gd name="connsiteX2" fmla="*/ 259295 w 425048"/>
              <a:gd name="connsiteY2" fmla="*/ 240509 h 392563"/>
              <a:gd name="connsiteX3" fmla="*/ 425049 w 425048"/>
              <a:gd name="connsiteY3" fmla="*/ 240509 h 392563"/>
              <a:gd name="connsiteX4" fmla="*/ 425049 w 425048"/>
              <a:gd name="connsiteY4" fmla="*/ 154012 h 392563"/>
              <a:gd name="connsiteX5" fmla="*/ 259295 w 425048"/>
              <a:gd name="connsiteY5" fmla="*/ 154012 h 392563"/>
              <a:gd name="connsiteX6" fmla="*/ 259295 w 425048"/>
              <a:gd name="connsiteY6" fmla="*/ 0 h 392563"/>
              <a:gd name="connsiteX7" fmla="*/ 165558 w 425048"/>
              <a:gd name="connsiteY7" fmla="*/ 0 h 392563"/>
              <a:gd name="connsiteX8" fmla="*/ 165558 w 425048"/>
              <a:gd name="connsiteY8" fmla="*/ 154012 h 392563"/>
              <a:gd name="connsiteX9" fmla="*/ 0 w 425048"/>
              <a:gd name="connsiteY9" fmla="*/ 154012 h 392563"/>
              <a:gd name="connsiteX10" fmla="*/ 0 w 425048"/>
              <a:gd name="connsiteY10" fmla="*/ 240509 h 392563"/>
              <a:gd name="connsiteX11" fmla="*/ 165558 w 425048"/>
              <a:gd name="connsiteY11" fmla="*/ 240509 h 39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048" h="392563">
                <a:moveTo>
                  <a:pt x="165558" y="392564"/>
                </a:moveTo>
                <a:lnTo>
                  <a:pt x="259295" y="392564"/>
                </a:lnTo>
                <a:lnTo>
                  <a:pt x="259295" y="240509"/>
                </a:lnTo>
                <a:lnTo>
                  <a:pt x="425049" y="240509"/>
                </a:lnTo>
                <a:lnTo>
                  <a:pt x="425049" y="154012"/>
                </a:lnTo>
                <a:lnTo>
                  <a:pt x="259295" y="154012"/>
                </a:lnTo>
                <a:lnTo>
                  <a:pt x="259295" y="0"/>
                </a:lnTo>
                <a:lnTo>
                  <a:pt x="165558" y="0"/>
                </a:lnTo>
                <a:lnTo>
                  <a:pt x="165558" y="154012"/>
                </a:lnTo>
                <a:lnTo>
                  <a:pt x="0" y="154012"/>
                </a:lnTo>
                <a:lnTo>
                  <a:pt x="0" y="240509"/>
                </a:lnTo>
                <a:lnTo>
                  <a:pt x="165558" y="240509"/>
                </a:lnTo>
                <a:close/>
              </a:path>
            </a:pathLst>
          </a:custGeom>
          <a:solidFill>
            <a:srgbClr val="FFFFFF"/>
          </a:solidFill>
          <a:ln w="19569"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0A3139C7-9E20-4708-9A90-DBABADEE2241}"/>
              </a:ext>
            </a:extLst>
          </p:cNvPr>
          <p:cNvSpPr/>
          <p:nvPr/>
        </p:nvSpPr>
        <p:spPr>
          <a:xfrm>
            <a:off x="5890722" y="4845924"/>
            <a:ext cx="425048" cy="392563"/>
          </a:xfrm>
          <a:custGeom>
            <a:avLst/>
            <a:gdLst>
              <a:gd name="connsiteX0" fmla="*/ 165558 w 425048"/>
              <a:gd name="connsiteY0" fmla="*/ 392564 h 392563"/>
              <a:gd name="connsiteX1" fmla="*/ 259295 w 425048"/>
              <a:gd name="connsiteY1" fmla="*/ 392564 h 392563"/>
              <a:gd name="connsiteX2" fmla="*/ 259295 w 425048"/>
              <a:gd name="connsiteY2" fmla="*/ 240509 h 392563"/>
              <a:gd name="connsiteX3" fmla="*/ 425049 w 425048"/>
              <a:gd name="connsiteY3" fmla="*/ 240509 h 392563"/>
              <a:gd name="connsiteX4" fmla="*/ 425049 w 425048"/>
              <a:gd name="connsiteY4" fmla="*/ 154012 h 392563"/>
              <a:gd name="connsiteX5" fmla="*/ 259295 w 425048"/>
              <a:gd name="connsiteY5" fmla="*/ 154012 h 392563"/>
              <a:gd name="connsiteX6" fmla="*/ 259295 w 425048"/>
              <a:gd name="connsiteY6" fmla="*/ 0 h 392563"/>
              <a:gd name="connsiteX7" fmla="*/ 165558 w 425048"/>
              <a:gd name="connsiteY7" fmla="*/ 0 h 392563"/>
              <a:gd name="connsiteX8" fmla="*/ 165558 w 425048"/>
              <a:gd name="connsiteY8" fmla="*/ 154012 h 392563"/>
              <a:gd name="connsiteX9" fmla="*/ 0 w 425048"/>
              <a:gd name="connsiteY9" fmla="*/ 154012 h 392563"/>
              <a:gd name="connsiteX10" fmla="*/ 0 w 425048"/>
              <a:gd name="connsiteY10" fmla="*/ 240509 h 392563"/>
              <a:gd name="connsiteX11" fmla="*/ 165558 w 425048"/>
              <a:gd name="connsiteY11" fmla="*/ 240509 h 39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048" h="392563">
                <a:moveTo>
                  <a:pt x="165558" y="392564"/>
                </a:moveTo>
                <a:lnTo>
                  <a:pt x="259295" y="392564"/>
                </a:lnTo>
                <a:lnTo>
                  <a:pt x="259295" y="240509"/>
                </a:lnTo>
                <a:lnTo>
                  <a:pt x="425049" y="240509"/>
                </a:lnTo>
                <a:lnTo>
                  <a:pt x="425049" y="154012"/>
                </a:lnTo>
                <a:lnTo>
                  <a:pt x="259295" y="154012"/>
                </a:lnTo>
                <a:lnTo>
                  <a:pt x="259295" y="0"/>
                </a:lnTo>
                <a:lnTo>
                  <a:pt x="165558" y="0"/>
                </a:lnTo>
                <a:lnTo>
                  <a:pt x="165558" y="154012"/>
                </a:lnTo>
                <a:lnTo>
                  <a:pt x="0" y="154012"/>
                </a:lnTo>
                <a:lnTo>
                  <a:pt x="0" y="240509"/>
                </a:lnTo>
                <a:lnTo>
                  <a:pt x="165558" y="240509"/>
                </a:lnTo>
                <a:close/>
              </a:path>
            </a:pathLst>
          </a:custGeom>
          <a:solidFill>
            <a:srgbClr val="FFFFFF"/>
          </a:solidFill>
          <a:ln w="19569"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4F6EC9A8-D24F-44ED-9881-323C0BED352D}"/>
              </a:ext>
            </a:extLst>
          </p:cNvPr>
          <p:cNvSpPr/>
          <p:nvPr/>
        </p:nvSpPr>
        <p:spPr>
          <a:xfrm>
            <a:off x="7893286" y="4198937"/>
            <a:ext cx="3750880" cy="1108610"/>
          </a:xfrm>
          <a:custGeom>
            <a:avLst/>
            <a:gdLst>
              <a:gd name="connsiteX0" fmla="*/ 3750881 w 3750880"/>
              <a:gd name="connsiteY0" fmla="*/ 1108610 h 1108610"/>
              <a:gd name="connsiteX1" fmla="*/ 2812720 w 3750880"/>
              <a:gd name="connsiteY1" fmla="*/ 0 h 1108610"/>
              <a:gd name="connsiteX2" fmla="*/ 1953229 w 3750880"/>
              <a:gd name="connsiteY2" fmla="*/ 0 h 1108610"/>
              <a:gd name="connsiteX3" fmla="*/ 1615068 w 3750880"/>
              <a:gd name="connsiteY3" fmla="*/ 0 h 1108610"/>
              <a:gd name="connsiteX4" fmla="*/ 755578 w 3750880"/>
              <a:gd name="connsiteY4" fmla="*/ 0 h 1108610"/>
              <a:gd name="connsiteX5" fmla="*/ 0 w 3750880"/>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0880" h="1108610">
                <a:moveTo>
                  <a:pt x="3750881" y="1108610"/>
                </a:moveTo>
                <a:lnTo>
                  <a:pt x="2812720" y="0"/>
                </a:lnTo>
                <a:lnTo>
                  <a:pt x="1953229" y="0"/>
                </a:lnTo>
                <a:lnTo>
                  <a:pt x="1615068" y="0"/>
                </a:lnTo>
                <a:lnTo>
                  <a:pt x="755578" y="0"/>
                </a:lnTo>
                <a:lnTo>
                  <a:pt x="0" y="1108610"/>
                </a:lnTo>
                <a:close/>
              </a:path>
            </a:pathLst>
          </a:custGeom>
          <a:solidFill>
            <a:srgbClr val="EE3524"/>
          </a:solidFill>
          <a:ln w="19569"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BE4B04FD-E3EA-4B08-A64E-32948EB19D86}"/>
              </a:ext>
            </a:extLst>
          </p:cNvPr>
          <p:cNvSpPr/>
          <p:nvPr/>
        </p:nvSpPr>
        <p:spPr>
          <a:xfrm>
            <a:off x="8252952" y="4925376"/>
            <a:ext cx="414872" cy="233659"/>
          </a:xfrm>
          <a:custGeom>
            <a:avLst/>
            <a:gdLst>
              <a:gd name="connsiteX0" fmla="*/ 414873 w 414872"/>
              <a:gd name="connsiteY0" fmla="*/ 149120 h 233659"/>
              <a:gd name="connsiteX1" fmla="*/ 0 w 414872"/>
              <a:gd name="connsiteY1" fmla="*/ 149120 h 233659"/>
              <a:gd name="connsiteX2" fmla="*/ 0 w 414872"/>
              <a:gd name="connsiteY2" fmla="*/ 233660 h 233659"/>
              <a:gd name="connsiteX3" fmla="*/ 414873 w 414872"/>
              <a:gd name="connsiteY3" fmla="*/ 233660 h 233659"/>
              <a:gd name="connsiteX4" fmla="*/ 414873 w 414872"/>
              <a:gd name="connsiteY4" fmla="*/ 149120 h 233659"/>
              <a:gd name="connsiteX5" fmla="*/ 414873 w 414872"/>
              <a:gd name="connsiteY5" fmla="*/ 0 h 233659"/>
              <a:gd name="connsiteX6" fmla="*/ 0 w 414872"/>
              <a:gd name="connsiteY6" fmla="*/ 0 h 233659"/>
              <a:gd name="connsiteX7" fmla="*/ 0 w 414872"/>
              <a:gd name="connsiteY7" fmla="*/ 84540 h 233659"/>
              <a:gd name="connsiteX8" fmla="*/ 414873 w 414872"/>
              <a:gd name="connsiteY8" fmla="*/ 84540 h 233659"/>
              <a:gd name="connsiteX9" fmla="*/ 414873 w 414872"/>
              <a:gd name="connsiteY9" fmla="*/ 0 h 23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872" h="233659">
                <a:moveTo>
                  <a:pt x="414873" y="149120"/>
                </a:moveTo>
                <a:lnTo>
                  <a:pt x="0" y="149120"/>
                </a:lnTo>
                <a:lnTo>
                  <a:pt x="0" y="233660"/>
                </a:lnTo>
                <a:lnTo>
                  <a:pt x="414873" y="233660"/>
                </a:lnTo>
                <a:lnTo>
                  <a:pt x="414873" y="149120"/>
                </a:lnTo>
                <a:close/>
                <a:moveTo>
                  <a:pt x="414873" y="0"/>
                </a:moveTo>
                <a:lnTo>
                  <a:pt x="0" y="0"/>
                </a:lnTo>
                <a:lnTo>
                  <a:pt x="0" y="84540"/>
                </a:lnTo>
                <a:lnTo>
                  <a:pt x="414873" y="84540"/>
                </a:lnTo>
                <a:lnTo>
                  <a:pt x="414873" y="0"/>
                </a:lnTo>
                <a:close/>
              </a:path>
            </a:pathLst>
          </a:custGeom>
          <a:solidFill>
            <a:srgbClr val="FFFFFF"/>
          </a:solidFill>
          <a:ln w="19569"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F2506A4F-4433-445C-9278-28334F0B71DF}"/>
              </a:ext>
            </a:extLst>
          </p:cNvPr>
          <p:cNvSpPr/>
          <p:nvPr/>
        </p:nvSpPr>
        <p:spPr>
          <a:xfrm>
            <a:off x="3292699" y="3914006"/>
            <a:ext cx="1054011" cy="1677886"/>
          </a:xfrm>
          <a:custGeom>
            <a:avLst/>
            <a:gdLst>
              <a:gd name="connsiteX0" fmla="*/ 36595 w 1054011"/>
              <a:gd name="connsiteY0" fmla="*/ 1519374 h 1677886"/>
              <a:gd name="connsiteX1" fmla="*/ 527006 w 1054011"/>
              <a:gd name="connsiteY1" fmla="*/ 1677887 h 1677886"/>
              <a:gd name="connsiteX2" fmla="*/ 1017417 w 1054011"/>
              <a:gd name="connsiteY2" fmla="*/ 1519374 h 1677886"/>
              <a:gd name="connsiteX3" fmla="*/ 1054012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595" y="1519374"/>
                </a:moveTo>
                <a:cubicBezTo>
                  <a:pt x="174560" y="1618982"/>
                  <a:pt x="343835" y="1677887"/>
                  <a:pt x="527006" y="1677887"/>
                </a:cubicBezTo>
                <a:cubicBezTo>
                  <a:pt x="710176" y="1677887"/>
                  <a:pt x="879452" y="1618982"/>
                  <a:pt x="1017417" y="1519374"/>
                </a:cubicBezTo>
                <a:moveTo>
                  <a:pt x="1054012" y="186301"/>
                </a:moveTo>
                <a:cubicBezTo>
                  <a:pt x="909980" y="69863"/>
                  <a:pt x="726615" y="0"/>
                  <a:pt x="527006" y="0"/>
                </a:cubicBezTo>
                <a:cubicBezTo>
                  <a:pt x="327397" y="0"/>
                  <a:pt x="144031" y="69863"/>
                  <a:pt x="0" y="186301"/>
                </a:cubicBezTo>
              </a:path>
            </a:pathLst>
          </a:custGeom>
          <a:noFill/>
          <a:ln w="78276" cap="flat">
            <a:solidFill>
              <a:srgbClr val="1F376D"/>
            </a:solid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2CF08F77-10C4-4E79-B4FD-7C10C50B6757}"/>
              </a:ext>
            </a:extLst>
          </p:cNvPr>
          <p:cNvSpPr/>
          <p:nvPr/>
        </p:nvSpPr>
        <p:spPr>
          <a:xfrm>
            <a:off x="5518140" y="1759798"/>
            <a:ext cx="5487383" cy="803131"/>
          </a:xfrm>
          <a:custGeom>
            <a:avLst/>
            <a:gdLst>
              <a:gd name="connsiteX0" fmla="*/ 0 w 7202543"/>
              <a:gd name="connsiteY0" fmla="*/ 0 h 803131"/>
              <a:gd name="connsiteX1" fmla="*/ 7202544 w 7202543"/>
              <a:gd name="connsiteY1" fmla="*/ 0 h 803131"/>
              <a:gd name="connsiteX2" fmla="*/ 7202544 w 7202543"/>
              <a:gd name="connsiteY2" fmla="*/ 803131 h 803131"/>
              <a:gd name="connsiteX3" fmla="*/ 0 w 7202543"/>
              <a:gd name="connsiteY3" fmla="*/ 803131 h 803131"/>
              <a:gd name="connsiteX0" fmla="*/ 0 w 7626143"/>
              <a:gd name="connsiteY0" fmla="*/ 0 h 803131"/>
              <a:gd name="connsiteX1" fmla="*/ 7202544 w 7626143"/>
              <a:gd name="connsiteY1" fmla="*/ 0 h 803131"/>
              <a:gd name="connsiteX2" fmla="*/ 7626143 w 7626143"/>
              <a:gd name="connsiteY2" fmla="*/ 793606 h 803131"/>
              <a:gd name="connsiteX3" fmla="*/ 0 w 7626143"/>
              <a:gd name="connsiteY3" fmla="*/ 803131 h 803131"/>
              <a:gd name="connsiteX4" fmla="*/ 0 w 7626143"/>
              <a:gd name="connsiteY4" fmla="*/ 0 h 803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6143" h="803131">
                <a:moveTo>
                  <a:pt x="0" y="0"/>
                </a:moveTo>
                <a:lnTo>
                  <a:pt x="7202544" y="0"/>
                </a:lnTo>
                <a:lnTo>
                  <a:pt x="7626143" y="793606"/>
                </a:lnTo>
                <a:lnTo>
                  <a:pt x="0" y="803131"/>
                </a:lnTo>
                <a:lnTo>
                  <a:pt x="0" y="0"/>
                </a:lnTo>
                <a:close/>
              </a:path>
            </a:pathLst>
          </a:custGeom>
          <a:solidFill>
            <a:schemeClr val="bg2">
              <a:lumMod val="60000"/>
              <a:lumOff val="40000"/>
            </a:schemeClr>
          </a:solidFill>
          <a:ln w="19569"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22BC7DE3-8D1D-44C3-846C-968603A4B753}"/>
              </a:ext>
            </a:extLst>
          </p:cNvPr>
          <p:cNvSpPr/>
          <p:nvPr/>
        </p:nvSpPr>
        <p:spPr>
          <a:xfrm>
            <a:off x="5518141" y="2858820"/>
            <a:ext cx="5930909" cy="822181"/>
          </a:xfrm>
          <a:custGeom>
            <a:avLst/>
            <a:gdLst>
              <a:gd name="connsiteX0" fmla="*/ 0 w 7202543"/>
              <a:gd name="connsiteY0" fmla="*/ 0 h 803131"/>
              <a:gd name="connsiteX1" fmla="*/ 7202544 w 7202543"/>
              <a:gd name="connsiteY1" fmla="*/ 0 h 803131"/>
              <a:gd name="connsiteX2" fmla="*/ 7202544 w 7202543"/>
              <a:gd name="connsiteY2" fmla="*/ 803131 h 803131"/>
              <a:gd name="connsiteX3" fmla="*/ 0 w 7202543"/>
              <a:gd name="connsiteY3" fmla="*/ 803131 h 803131"/>
              <a:gd name="connsiteX0" fmla="*/ 0 w 7546718"/>
              <a:gd name="connsiteY0" fmla="*/ 0 h 803131"/>
              <a:gd name="connsiteX1" fmla="*/ 7202544 w 7546718"/>
              <a:gd name="connsiteY1" fmla="*/ 0 h 803131"/>
              <a:gd name="connsiteX2" fmla="*/ 7546718 w 7546718"/>
              <a:gd name="connsiteY2" fmla="*/ 784081 h 803131"/>
              <a:gd name="connsiteX3" fmla="*/ 0 w 7546718"/>
              <a:gd name="connsiteY3" fmla="*/ 803131 h 803131"/>
              <a:gd name="connsiteX4" fmla="*/ 0 w 7546718"/>
              <a:gd name="connsiteY4" fmla="*/ 0 h 803131"/>
              <a:gd name="connsiteX0" fmla="*/ 0 w 7583732"/>
              <a:gd name="connsiteY0" fmla="*/ 0 h 822181"/>
              <a:gd name="connsiteX1" fmla="*/ 7202544 w 7583732"/>
              <a:gd name="connsiteY1" fmla="*/ 0 h 822181"/>
              <a:gd name="connsiteX2" fmla="*/ 7583732 w 7583732"/>
              <a:gd name="connsiteY2" fmla="*/ 822181 h 822181"/>
              <a:gd name="connsiteX3" fmla="*/ 0 w 7583732"/>
              <a:gd name="connsiteY3" fmla="*/ 803131 h 822181"/>
              <a:gd name="connsiteX4" fmla="*/ 0 w 7583732"/>
              <a:gd name="connsiteY4" fmla="*/ 0 h 822181"/>
              <a:gd name="connsiteX0" fmla="*/ 0 w 7682436"/>
              <a:gd name="connsiteY0" fmla="*/ 0 h 822181"/>
              <a:gd name="connsiteX1" fmla="*/ 7202544 w 7682436"/>
              <a:gd name="connsiteY1" fmla="*/ 0 h 822181"/>
              <a:gd name="connsiteX2" fmla="*/ 7682436 w 7682436"/>
              <a:gd name="connsiteY2" fmla="*/ 822181 h 822181"/>
              <a:gd name="connsiteX3" fmla="*/ 0 w 7682436"/>
              <a:gd name="connsiteY3" fmla="*/ 803131 h 822181"/>
              <a:gd name="connsiteX4" fmla="*/ 0 w 7682436"/>
              <a:gd name="connsiteY4" fmla="*/ 0 h 822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82436" h="822181">
                <a:moveTo>
                  <a:pt x="0" y="0"/>
                </a:moveTo>
                <a:lnTo>
                  <a:pt x="7202544" y="0"/>
                </a:lnTo>
                <a:lnTo>
                  <a:pt x="7682436" y="822181"/>
                </a:lnTo>
                <a:lnTo>
                  <a:pt x="0" y="803131"/>
                </a:lnTo>
                <a:lnTo>
                  <a:pt x="0" y="0"/>
                </a:lnTo>
                <a:close/>
              </a:path>
            </a:pathLst>
          </a:custGeom>
          <a:solidFill>
            <a:schemeClr val="bg2">
              <a:lumMod val="60000"/>
              <a:lumOff val="40000"/>
            </a:schemeClr>
          </a:solidFill>
          <a:ln w="19569"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53521772-16D0-4F20-A77B-D18AE2943614}"/>
              </a:ext>
            </a:extLst>
          </p:cNvPr>
          <p:cNvSpPr/>
          <p:nvPr/>
        </p:nvSpPr>
        <p:spPr>
          <a:xfrm>
            <a:off x="3800918" y="1764299"/>
            <a:ext cx="2254402" cy="792563"/>
          </a:xfrm>
          <a:custGeom>
            <a:avLst/>
            <a:gdLst>
              <a:gd name="connsiteX0" fmla="*/ 2254403 w 2254402"/>
              <a:gd name="connsiteY0" fmla="*/ 792564 h 792563"/>
              <a:gd name="connsiteX1" fmla="*/ 308806 w 2254402"/>
              <a:gd name="connsiteY1" fmla="*/ 792564 h 792563"/>
              <a:gd name="connsiteX2" fmla="*/ 0 w 2254402"/>
              <a:gd name="connsiteY2" fmla="*/ 399804 h 792563"/>
              <a:gd name="connsiteX3" fmla="*/ 308806 w 2254402"/>
              <a:gd name="connsiteY3" fmla="*/ 0 h 792563"/>
              <a:gd name="connsiteX4" fmla="*/ 2254403 w 2254402"/>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2" h="792563">
                <a:moveTo>
                  <a:pt x="2254403" y="792564"/>
                </a:moveTo>
                <a:lnTo>
                  <a:pt x="308806" y="792564"/>
                </a:lnTo>
                <a:lnTo>
                  <a:pt x="0" y="399804"/>
                </a:lnTo>
                <a:lnTo>
                  <a:pt x="308806" y="0"/>
                </a:lnTo>
                <a:lnTo>
                  <a:pt x="2254403" y="0"/>
                </a:lnTo>
                <a:close/>
              </a:path>
            </a:pathLst>
          </a:custGeom>
          <a:solidFill>
            <a:schemeClr val="accent4"/>
          </a:solidFill>
          <a:ln w="19569" cap="flat">
            <a:noFill/>
            <a:prstDash val="solid"/>
            <a:miter/>
          </a:ln>
        </p:spPr>
        <p:txBody>
          <a:bodyPr rtlCol="0" anchor="ctr"/>
          <a:lstStyle/>
          <a:p>
            <a:r>
              <a:rPr lang="en-US"/>
              <a:t> </a:t>
            </a:r>
          </a:p>
        </p:txBody>
      </p:sp>
      <p:sp>
        <p:nvSpPr>
          <p:cNvPr id="100" name="Freeform: Shape 99">
            <a:extLst>
              <a:ext uri="{FF2B5EF4-FFF2-40B4-BE49-F238E27FC236}">
                <a16:creationId xmlns:a16="http://schemas.microsoft.com/office/drawing/2014/main" id="{CDD205B0-27FF-4BF8-B806-75888B948D4C}"/>
              </a:ext>
            </a:extLst>
          </p:cNvPr>
          <p:cNvSpPr/>
          <p:nvPr/>
        </p:nvSpPr>
        <p:spPr>
          <a:xfrm>
            <a:off x="5715399" y="1764299"/>
            <a:ext cx="2254403" cy="792563"/>
          </a:xfrm>
          <a:custGeom>
            <a:avLst/>
            <a:gdLst>
              <a:gd name="connsiteX0" fmla="*/ 0 w 2254403"/>
              <a:gd name="connsiteY0" fmla="*/ 792564 h 792563"/>
              <a:gd name="connsiteX1" fmla="*/ 1945793 w 2254403"/>
              <a:gd name="connsiteY1" fmla="*/ 792564 h 792563"/>
              <a:gd name="connsiteX2" fmla="*/ 2254403 w 2254403"/>
              <a:gd name="connsiteY2" fmla="*/ 399804 h 792563"/>
              <a:gd name="connsiteX3" fmla="*/ 1945793 w 2254403"/>
              <a:gd name="connsiteY3" fmla="*/ 0 h 792563"/>
              <a:gd name="connsiteX4" fmla="*/ 0 w 2254403"/>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3" h="792563">
                <a:moveTo>
                  <a:pt x="0" y="792564"/>
                </a:moveTo>
                <a:lnTo>
                  <a:pt x="1945793" y="792564"/>
                </a:lnTo>
                <a:lnTo>
                  <a:pt x="2254403" y="399804"/>
                </a:lnTo>
                <a:lnTo>
                  <a:pt x="1945793" y="0"/>
                </a:lnTo>
                <a:lnTo>
                  <a:pt x="0" y="0"/>
                </a:lnTo>
                <a:close/>
              </a:path>
            </a:pathLst>
          </a:custGeom>
          <a:solidFill>
            <a:schemeClr val="accent4"/>
          </a:solidFill>
          <a:ln w="19569" cap="flat">
            <a:noFill/>
            <a:prstDash val="solid"/>
            <a:miter/>
          </a:ln>
        </p:spPr>
        <p:txBody>
          <a:bodyPr rtlCol="0" anchor="ctr"/>
          <a:lstStyle/>
          <a:p>
            <a:endParaRPr lang="en-US"/>
          </a:p>
        </p:txBody>
      </p:sp>
      <p:sp>
        <p:nvSpPr>
          <p:cNvPr id="101" name="TextBox 100">
            <a:extLst>
              <a:ext uri="{FF2B5EF4-FFF2-40B4-BE49-F238E27FC236}">
                <a16:creationId xmlns:a16="http://schemas.microsoft.com/office/drawing/2014/main" id="{4FBA51DB-DC9E-4110-A78F-F22B60FA3718}"/>
              </a:ext>
            </a:extLst>
          </p:cNvPr>
          <p:cNvSpPr txBox="1"/>
          <p:nvPr/>
        </p:nvSpPr>
        <p:spPr>
          <a:xfrm>
            <a:off x="6173842" y="2001491"/>
            <a:ext cx="1284326"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On-Airport</a:t>
            </a:r>
          </a:p>
        </p:txBody>
      </p:sp>
      <p:grpSp>
        <p:nvGrpSpPr>
          <p:cNvPr id="102" name="Graphic 9">
            <a:extLst>
              <a:ext uri="{FF2B5EF4-FFF2-40B4-BE49-F238E27FC236}">
                <a16:creationId xmlns:a16="http://schemas.microsoft.com/office/drawing/2014/main" id="{49A663FB-CECA-4BD2-827F-BFB296A16151}"/>
              </a:ext>
            </a:extLst>
          </p:cNvPr>
          <p:cNvGrpSpPr/>
          <p:nvPr/>
        </p:nvGrpSpPr>
        <p:grpSpPr>
          <a:xfrm>
            <a:off x="5020879" y="1642969"/>
            <a:ext cx="1035224" cy="1035224"/>
            <a:chOff x="5020879" y="1642969"/>
            <a:chExt cx="1035224" cy="1035224"/>
          </a:xfrm>
          <a:solidFill>
            <a:schemeClr val="accent4"/>
          </a:solidFill>
        </p:grpSpPr>
        <p:sp>
          <p:nvSpPr>
            <p:cNvPr id="103" name="Freeform: Shape 102">
              <a:extLst>
                <a:ext uri="{FF2B5EF4-FFF2-40B4-BE49-F238E27FC236}">
                  <a16:creationId xmlns:a16="http://schemas.microsoft.com/office/drawing/2014/main" id="{97C2D74A-C465-4E3B-8A16-2967D8FFADC2}"/>
                </a:ext>
              </a:extLst>
            </p:cNvPr>
            <p:cNvSpPr/>
            <p:nvPr/>
          </p:nvSpPr>
          <p:spPr>
            <a:xfrm>
              <a:off x="5020879" y="1642969"/>
              <a:ext cx="1035224" cy="1035224"/>
            </a:xfrm>
            <a:custGeom>
              <a:avLst/>
              <a:gdLst>
                <a:gd name="connsiteX0" fmla="*/ 1035225 w 1035224"/>
                <a:gd name="connsiteY0" fmla="*/ 517612 h 1035224"/>
                <a:gd name="connsiteX1" fmla="*/ 517612 w 1035224"/>
                <a:gd name="connsiteY1" fmla="*/ 1035225 h 1035224"/>
                <a:gd name="connsiteX2" fmla="*/ 0 w 1035224"/>
                <a:gd name="connsiteY2" fmla="*/ 517612 h 1035224"/>
                <a:gd name="connsiteX3" fmla="*/ 517612 w 1035224"/>
                <a:gd name="connsiteY3" fmla="*/ 0 h 1035224"/>
                <a:gd name="connsiteX4" fmla="*/ 1035225 w 1035224"/>
                <a:gd name="connsiteY4" fmla="*/ 517612 h 103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24" h="1035224">
                  <a:moveTo>
                    <a:pt x="1035225" y="517612"/>
                  </a:moveTo>
                  <a:cubicBezTo>
                    <a:pt x="1035225" y="803522"/>
                    <a:pt x="803522" y="1035225"/>
                    <a:pt x="517612" y="1035225"/>
                  </a:cubicBezTo>
                  <a:cubicBezTo>
                    <a:pt x="231702" y="1035225"/>
                    <a:pt x="0" y="803522"/>
                    <a:pt x="0" y="517612"/>
                  </a:cubicBezTo>
                  <a:cubicBezTo>
                    <a:pt x="0" y="231703"/>
                    <a:pt x="231702" y="0"/>
                    <a:pt x="517612" y="0"/>
                  </a:cubicBezTo>
                  <a:cubicBezTo>
                    <a:pt x="803522" y="0"/>
                    <a:pt x="1035225" y="231703"/>
                    <a:pt x="1035225" y="517612"/>
                  </a:cubicBezTo>
                </a:path>
              </a:pathLst>
            </a:custGeom>
            <a:grpFill/>
            <a:ln w="19569"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62D13F50-2AA1-4763-AA37-2BF46C6DF3F3}"/>
                </a:ext>
              </a:extLst>
            </p:cNvPr>
            <p:cNvSpPr/>
            <p:nvPr/>
          </p:nvSpPr>
          <p:spPr>
            <a:xfrm>
              <a:off x="5020879" y="1642969"/>
              <a:ext cx="1035224" cy="1035224"/>
            </a:xfrm>
            <a:custGeom>
              <a:avLst/>
              <a:gdLst>
                <a:gd name="connsiteX0" fmla="*/ 517612 w 1035224"/>
                <a:gd name="connsiteY0" fmla="*/ 21526 h 1035224"/>
                <a:gd name="connsiteX1" fmla="*/ 1013503 w 1035224"/>
                <a:gd name="connsiteY1" fmla="*/ 517417 h 1035224"/>
                <a:gd name="connsiteX2" fmla="*/ 517612 w 1035224"/>
                <a:gd name="connsiteY2" fmla="*/ 1013307 h 1035224"/>
                <a:gd name="connsiteX3" fmla="*/ 21722 w 1035224"/>
                <a:gd name="connsiteY3" fmla="*/ 517417 h 1035224"/>
                <a:gd name="connsiteX4" fmla="*/ 517612 w 1035224"/>
                <a:gd name="connsiteY4" fmla="*/ 21526 h 1035224"/>
                <a:gd name="connsiteX5" fmla="*/ 517612 w 1035224"/>
                <a:gd name="connsiteY5" fmla="*/ 0 h 1035224"/>
                <a:gd name="connsiteX6" fmla="*/ 0 w 1035224"/>
                <a:gd name="connsiteY6" fmla="*/ 517612 h 1035224"/>
                <a:gd name="connsiteX7" fmla="*/ 517612 w 1035224"/>
                <a:gd name="connsiteY7" fmla="*/ 1035225 h 1035224"/>
                <a:gd name="connsiteX8" fmla="*/ 1035225 w 1035224"/>
                <a:gd name="connsiteY8" fmla="*/ 517612 h 1035224"/>
                <a:gd name="connsiteX9" fmla="*/ 517612 w 1035224"/>
                <a:gd name="connsiteY9" fmla="*/ 0 h 103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5224" h="1035224">
                  <a:moveTo>
                    <a:pt x="517612" y="21526"/>
                  </a:moveTo>
                  <a:cubicBezTo>
                    <a:pt x="790998" y="21526"/>
                    <a:pt x="1013503" y="244031"/>
                    <a:pt x="1013503" y="517417"/>
                  </a:cubicBezTo>
                  <a:cubicBezTo>
                    <a:pt x="1013503" y="790998"/>
                    <a:pt x="790998" y="1013307"/>
                    <a:pt x="517612" y="1013307"/>
                  </a:cubicBezTo>
                  <a:cubicBezTo>
                    <a:pt x="244031" y="1013307"/>
                    <a:pt x="21722" y="790802"/>
                    <a:pt x="21722" y="517417"/>
                  </a:cubicBezTo>
                  <a:cubicBezTo>
                    <a:pt x="21722" y="244031"/>
                    <a:pt x="244227" y="21526"/>
                    <a:pt x="517612" y="21526"/>
                  </a:cubicBezTo>
                  <a:moveTo>
                    <a:pt x="517612" y="0"/>
                  </a:moveTo>
                  <a:cubicBezTo>
                    <a:pt x="231702" y="0"/>
                    <a:pt x="0" y="231703"/>
                    <a:pt x="0" y="517612"/>
                  </a:cubicBezTo>
                  <a:cubicBezTo>
                    <a:pt x="0" y="803522"/>
                    <a:pt x="231702" y="1035225"/>
                    <a:pt x="517612" y="1035225"/>
                  </a:cubicBezTo>
                  <a:cubicBezTo>
                    <a:pt x="803522" y="1035225"/>
                    <a:pt x="1035225" y="803522"/>
                    <a:pt x="1035225" y="517612"/>
                  </a:cubicBezTo>
                  <a:cubicBezTo>
                    <a:pt x="1035225" y="231703"/>
                    <a:pt x="803522" y="0"/>
                    <a:pt x="517612" y="0"/>
                  </a:cubicBezTo>
                </a:path>
              </a:pathLst>
            </a:custGeom>
            <a:grpFill/>
            <a:ln w="19569" cap="flat">
              <a:noFill/>
              <a:prstDash val="solid"/>
              <a:miter/>
            </a:ln>
          </p:spPr>
          <p:txBody>
            <a:bodyPr rtlCol="0" anchor="ctr"/>
            <a:lstStyle/>
            <a:p>
              <a:endParaRPr lang="en-US"/>
            </a:p>
          </p:txBody>
        </p:sp>
      </p:grpSp>
      <p:sp>
        <p:nvSpPr>
          <p:cNvPr id="114" name="Freeform: Shape 113">
            <a:extLst>
              <a:ext uri="{FF2B5EF4-FFF2-40B4-BE49-F238E27FC236}">
                <a16:creationId xmlns:a16="http://schemas.microsoft.com/office/drawing/2014/main" id="{7B2E4AEE-BF40-4806-B009-0FF4948B900C}"/>
              </a:ext>
            </a:extLst>
          </p:cNvPr>
          <p:cNvSpPr/>
          <p:nvPr/>
        </p:nvSpPr>
        <p:spPr>
          <a:xfrm rot="21046898">
            <a:off x="5029756" y="1651692"/>
            <a:ext cx="1017627" cy="1017627"/>
          </a:xfrm>
          <a:custGeom>
            <a:avLst/>
            <a:gdLst>
              <a:gd name="connsiteX0" fmla="*/ 1017628 w 1017627"/>
              <a:gd name="connsiteY0" fmla="*/ 508814 h 1017627"/>
              <a:gd name="connsiteX1" fmla="*/ 508814 w 1017627"/>
              <a:gd name="connsiteY1" fmla="*/ 1017628 h 1017627"/>
              <a:gd name="connsiteX2" fmla="*/ 0 w 1017627"/>
              <a:gd name="connsiteY2" fmla="*/ 508814 h 1017627"/>
              <a:gd name="connsiteX3" fmla="*/ 508814 w 1017627"/>
              <a:gd name="connsiteY3" fmla="*/ 0 h 1017627"/>
              <a:gd name="connsiteX4" fmla="*/ 1017628 w 1017627"/>
              <a:gd name="connsiteY4" fmla="*/ 508814 h 1017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627" h="1017627">
                <a:moveTo>
                  <a:pt x="1017628" y="508814"/>
                </a:moveTo>
                <a:cubicBezTo>
                  <a:pt x="1017628" y="789824"/>
                  <a:pt x="789824" y="1017628"/>
                  <a:pt x="508814" y="1017628"/>
                </a:cubicBezTo>
                <a:cubicBezTo>
                  <a:pt x="227804" y="1017628"/>
                  <a:pt x="0" y="789824"/>
                  <a:pt x="0" y="508814"/>
                </a:cubicBezTo>
                <a:cubicBezTo>
                  <a:pt x="0" y="227804"/>
                  <a:pt x="227804" y="0"/>
                  <a:pt x="508814" y="0"/>
                </a:cubicBezTo>
                <a:cubicBezTo>
                  <a:pt x="789824" y="0"/>
                  <a:pt x="1017628" y="227804"/>
                  <a:pt x="1017628" y="508814"/>
                </a:cubicBezTo>
                <a:close/>
              </a:path>
            </a:pathLst>
          </a:custGeom>
          <a:noFill/>
          <a:ln w="39139" cap="flat">
            <a:solidFill>
              <a:srgbClr val="FFFFFF"/>
            </a:solidFill>
            <a:prstDash val="solid"/>
            <a:miter/>
          </a:ln>
        </p:spPr>
        <p:txBody>
          <a:bodyPr rtlCol="0" anchor="ctr"/>
          <a:lstStyle/>
          <a:p>
            <a:endParaRPr lang="en-US"/>
          </a:p>
        </p:txBody>
      </p:sp>
      <p:sp>
        <p:nvSpPr>
          <p:cNvPr id="115" name="TextBox 114">
            <a:extLst>
              <a:ext uri="{FF2B5EF4-FFF2-40B4-BE49-F238E27FC236}">
                <a16:creationId xmlns:a16="http://schemas.microsoft.com/office/drawing/2014/main" id="{A5E339BC-0C8F-403B-8F6C-BCF1EAE766AE}"/>
              </a:ext>
            </a:extLst>
          </p:cNvPr>
          <p:cNvSpPr txBox="1"/>
          <p:nvPr/>
        </p:nvSpPr>
        <p:spPr>
          <a:xfrm>
            <a:off x="8095035" y="1765878"/>
            <a:ext cx="2499339"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Airport Administration</a:t>
            </a:r>
          </a:p>
        </p:txBody>
      </p:sp>
      <p:sp>
        <p:nvSpPr>
          <p:cNvPr id="116" name="TextBox 115">
            <a:extLst>
              <a:ext uri="{FF2B5EF4-FFF2-40B4-BE49-F238E27FC236}">
                <a16:creationId xmlns:a16="http://schemas.microsoft.com/office/drawing/2014/main" id="{D137AE16-8EAA-48B2-8EB6-10AAF823C077}"/>
              </a:ext>
            </a:extLst>
          </p:cNvPr>
          <p:cNvSpPr txBox="1"/>
          <p:nvPr/>
        </p:nvSpPr>
        <p:spPr>
          <a:xfrm>
            <a:off x="8095035" y="2001435"/>
            <a:ext cx="1787541"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Airport Tenants</a:t>
            </a:r>
          </a:p>
        </p:txBody>
      </p:sp>
      <p:sp>
        <p:nvSpPr>
          <p:cNvPr id="117" name="TextBox 116">
            <a:extLst>
              <a:ext uri="{FF2B5EF4-FFF2-40B4-BE49-F238E27FC236}">
                <a16:creationId xmlns:a16="http://schemas.microsoft.com/office/drawing/2014/main" id="{EB4201F4-2940-49EB-AAF8-4E011522854A}"/>
              </a:ext>
            </a:extLst>
          </p:cNvPr>
          <p:cNvSpPr txBox="1"/>
          <p:nvPr/>
        </p:nvSpPr>
        <p:spPr>
          <a:xfrm>
            <a:off x="8095035" y="2236989"/>
            <a:ext cx="2456122"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Capital Improvements</a:t>
            </a:r>
          </a:p>
        </p:txBody>
      </p:sp>
      <p:sp>
        <p:nvSpPr>
          <p:cNvPr id="118" name="Freeform: Shape 117">
            <a:extLst>
              <a:ext uri="{FF2B5EF4-FFF2-40B4-BE49-F238E27FC236}">
                <a16:creationId xmlns:a16="http://schemas.microsoft.com/office/drawing/2014/main" id="{0CA476C3-1DF3-427E-815D-322E9A54867B}"/>
              </a:ext>
            </a:extLst>
          </p:cNvPr>
          <p:cNvSpPr/>
          <p:nvPr/>
        </p:nvSpPr>
        <p:spPr>
          <a:xfrm>
            <a:off x="3800918" y="2862538"/>
            <a:ext cx="2254402" cy="792563"/>
          </a:xfrm>
          <a:custGeom>
            <a:avLst/>
            <a:gdLst>
              <a:gd name="connsiteX0" fmla="*/ 2254403 w 2254402"/>
              <a:gd name="connsiteY0" fmla="*/ 792564 h 792563"/>
              <a:gd name="connsiteX1" fmla="*/ 308806 w 2254402"/>
              <a:gd name="connsiteY1" fmla="*/ 792564 h 792563"/>
              <a:gd name="connsiteX2" fmla="*/ 0 w 2254402"/>
              <a:gd name="connsiteY2" fmla="*/ 399804 h 792563"/>
              <a:gd name="connsiteX3" fmla="*/ 308806 w 2254402"/>
              <a:gd name="connsiteY3" fmla="*/ 0 h 792563"/>
              <a:gd name="connsiteX4" fmla="*/ 2254403 w 2254402"/>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2" h="792563">
                <a:moveTo>
                  <a:pt x="2254403" y="792564"/>
                </a:moveTo>
                <a:lnTo>
                  <a:pt x="308806" y="792564"/>
                </a:lnTo>
                <a:lnTo>
                  <a:pt x="0" y="399804"/>
                </a:lnTo>
                <a:lnTo>
                  <a:pt x="308806" y="0"/>
                </a:lnTo>
                <a:lnTo>
                  <a:pt x="2254403" y="0"/>
                </a:lnTo>
                <a:close/>
              </a:path>
            </a:pathLst>
          </a:custGeom>
          <a:solidFill>
            <a:schemeClr val="accent6"/>
          </a:solidFill>
          <a:ln w="19569"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2BB1FE22-C991-407F-8DD7-21281129EFD0}"/>
              </a:ext>
            </a:extLst>
          </p:cNvPr>
          <p:cNvSpPr/>
          <p:nvPr/>
        </p:nvSpPr>
        <p:spPr>
          <a:xfrm>
            <a:off x="5715399" y="2862538"/>
            <a:ext cx="2254403" cy="792563"/>
          </a:xfrm>
          <a:custGeom>
            <a:avLst/>
            <a:gdLst>
              <a:gd name="connsiteX0" fmla="*/ 0 w 2254403"/>
              <a:gd name="connsiteY0" fmla="*/ 792564 h 792563"/>
              <a:gd name="connsiteX1" fmla="*/ 1945793 w 2254403"/>
              <a:gd name="connsiteY1" fmla="*/ 792564 h 792563"/>
              <a:gd name="connsiteX2" fmla="*/ 2254403 w 2254403"/>
              <a:gd name="connsiteY2" fmla="*/ 399804 h 792563"/>
              <a:gd name="connsiteX3" fmla="*/ 1945793 w 2254403"/>
              <a:gd name="connsiteY3" fmla="*/ 0 h 792563"/>
              <a:gd name="connsiteX4" fmla="*/ 0 w 2254403"/>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3" h="792563">
                <a:moveTo>
                  <a:pt x="0" y="792564"/>
                </a:moveTo>
                <a:lnTo>
                  <a:pt x="1945793" y="792564"/>
                </a:lnTo>
                <a:lnTo>
                  <a:pt x="2254403" y="399804"/>
                </a:lnTo>
                <a:lnTo>
                  <a:pt x="1945793" y="0"/>
                </a:lnTo>
                <a:lnTo>
                  <a:pt x="0" y="0"/>
                </a:lnTo>
                <a:close/>
              </a:path>
            </a:pathLst>
          </a:custGeom>
          <a:solidFill>
            <a:schemeClr val="accent6"/>
          </a:solidFill>
          <a:ln w="19569" cap="flat">
            <a:noFill/>
            <a:prstDash val="solid"/>
            <a:miter/>
          </a:ln>
        </p:spPr>
        <p:txBody>
          <a:bodyPr rtlCol="0" anchor="ctr"/>
          <a:lstStyle/>
          <a:p>
            <a:endParaRPr lang="en-US"/>
          </a:p>
        </p:txBody>
      </p:sp>
      <p:sp>
        <p:nvSpPr>
          <p:cNvPr id="120" name="TextBox 119">
            <a:extLst>
              <a:ext uri="{FF2B5EF4-FFF2-40B4-BE49-F238E27FC236}">
                <a16:creationId xmlns:a16="http://schemas.microsoft.com/office/drawing/2014/main" id="{1DB09058-8C75-4C8C-836B-90C7319DC704}"/>
              </a:ext>
            </a:extLst>
          </p:cNvPr>
          <p:cNvSpPr txBox="1"/>
          <p:nvPr/>
        </p:nvSpPr>
        <p:spPr>
          <a:xfrm>
            <a:off x="6399830" y="2970618"/>
            <a:ext cx="85722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Visitor</a:t>
            </a:r>
          </a:p>
        </p:txBody>
      </p:sp>
      <p:sp>
        <p:nvSpPr>
          <p:cNvPr id="121" name="TextBox 120">
            <a:extLst>
              <a:ext uri="{FF2B5EF4-FFF2-40B4-BE49-F238E27FC236}">
                <a16:creationId xmlns:a16="http://schemas.microsoft.com/office/drawing/2014/main" id="{35570B4F-7E2E-4BEE-B8E0-18DB03951C0C}"/>
              </a:ext>
            </a:extLst>
          </p:cNvPr>
          <p:cNvSpPr txBox="1"/>
          <p:nvPr/>
        </p:nvSpPr>
        <p:spPr>
          <a:xfrm>
            <a:off x="6256895" y="3228932"/>
            <a:ext cx="117532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Spending</a:t>
            </a:r>
          </a:p>
        </p:txBody>
      </p:sp>
      <p:grpSp>
        <p:nvGrpSpPr>
          <p:cNvPr id="122" name="Graphic 9">
            <a:extLst>
              <a:ext uri="{FF2B5EF4-FFF2-40B4-BE49-F238E27FC236}">
                <a16:creationId xmlns:a16="http://schemas.microsoft.com/office/drawing/2014/main" id="{49A663FB-CECA-4BD2-827F-BFB296A16151}"/>
              </a:ext>
            </a:extLst>
          </p:cNvPr>
          <p:cNvGrpSpPr/>
          <p:nvPr/>
        </p:nvGrpSpPr>
        <p:grpSpPr>
          <a:xfrm>
            <a:off x="5020879" y="2741207"/>
            <a:ext cx="1035224" cy="1035224"/>
            <a:chOff x="5020879" y="2741207"/>
            <a:chExt cx="1035224" cy="1035224"/>
          </a:xfrm>
          <a:solidFill>
            <a:schemeClr val="accent6"/>
          </a:solidFill>
        </p:grpSpPr>
        <p:sp>
          <p:nvSpPr>
            <p:cNvPr id="123" name="Freeform: Shape 122">
              <a:extLst>
                <a:ext uri="{FF2B5EF4-FFF2-40B4-BE49-F238E27FC236}">
                  <a16:creationId xmlns:a16="http://schemas.microsoft.com/office/drawing/2014/main" id="{F0DA3909-C449-49E8-B5A4-3811E6E0863C}"/>
                </a:ext>
              </a:extLst>
            </p:cNvPr>
            <p:cNvSpPr/>
            <p:nvPr/>
          </p:nvSpPr>
          <p:spPr>
            <a:xfrm>
              <a:off x="5020879" y="2741207"/>
              <a:ext cx="1035224" cy="1035224"/>
            </a:xfrm>
            <a:custGeom>
              <a:avLst/>
              <a:gdLst>
                <a:gd name="connsiteX0" fmla="*/ 1035225 w 1035224"/>
                <a:gd name="connsiteY0" fmla="*/ 517612 h 1035224"/>
                <a:gd name="connsiteX1" fmla="*/ 517612 w 1035224"/>
                <a:gd name="connsiteY1" fmla="*/ 1035225 h 1035224"/>
                <a:gd name="connsiteX2" fmla="*/ 0 w 1035224"/>
                <a:gd name="connsiteY2" fmla="*/ 517612 h 1035224"/>
                <a:gd name="connsiteX3" fmla="*/ 517612 w 1035224"/>
                <a:gd name="connsiteY3" fmla="*/ 0 h 1035224"/>
                <a:gd name="connsiteX4" fmla="*/ 1035225 w 1035224"/>
                <a:gd name="connsiteY4" fmla="*/ 517612 h 103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24" h="1035224">
                  <a:moveTo>
                    <a:pt x="1035225" y="517612"/>
                  </a:moveTo>
                  <a:cubicBezTo>
                    <a:pt x="1035225" y="803522"/>
                    <a:pt x="803522" y="1035225"/>
                    <a:pt x="517612" y="1035225"/>
                  </a:cubicBezTo>
                  <a:cubicBezTo>
                    <a:pt x="231702" y="1035225"/>
                    <a:pt x="0" y="803522"/>
                    <a:pt x="0" y="517612"/>
                  </a:cubicBezTo>
                  <a:cubicBezTo>
                    <a:pt x="0" y="231702"/>
                    <a:pt x="231702" y="0"/>
                    <a:pt x="517612" y="0"/>
                  </a:cubicBezTo>
                  <a:cubicBezTo>
                    <a:pt x="803522" y="0"/>
                    <a:pt x="1035225" y="231702"/>
                    <a:pt x="1035225" y="517612"/>
                  </a:cubicBezTo>
                </a:path>
              </a:pathLst>
            </a:custGeom>
            <a:grpFill/>
            <a:ln w="19569"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27287A48-20DC-4670-B04B-B57B568E1AC2}"/>
                </a:ext>
              </a:extLst>
            </p:cNvPr>
            <p:cNvSpPr/>
            <p:nvPr/>
          </p:nvSpPr>
          <p:spPr>
            <a:xfrm>
              <a:off x="5020879" y="2741207"/>
              <a:ext cx="1035224" cy="1035224"/>
            </a:xfrm>
            <a:custGeom>
              <a:avLst/>
              <a:gdLst>
                <a:gd name="connsiteX0" fmla="*/ 517612 w 1035224"/>
                <a:gd name="connsiteY0" fmla="*/ 21722 h 1035224"/>
                <a:gd name="connsiteX1" fmla="*/ 1013503 w 1035224"/>
                <a:gd name="connsiteY1" fmla="*/ 517612 h 1035224"/>
                <a:gd name="connsiteX2" fmla="*/ 517612 w 1035224"/>
                <a:gd name="connsiteY2" fmla="*/ 1013503 h 1035224"/>
                <a:gd name="connsiteX3" fmla="*/ 21722 w 1035224"/>
                <a:gd name="connsiteY3" fmla="*/ 517612 h 1035224"/>
                <a:gd name="connsiteX4" fmla="*/ 517612 w 1035224"/>
                <a:gd name="connsiteY4" fmla="*/ 21722 h 1035224"/>
                <a:gd name="connsiteX5" fmla="*/ 517612 w 1035224"/>
                <a:gd name="connsiteY5" fmla="*/ 0 h 1035224"/>
                <a:gd name="connsiteX6" fmla="*/ 0 w 1035224"/>
                <a:gd name="connsiteY6" fmla="*/ 517612 h 1035224"/>
                <a:gd name="connsiteX7" fmla="*/ 517612 w 1035224"/>
                <a:gd name="connsiteY7" fmla="*/ 1035225 h 1035224"/>
                <a:gd name="connsiteX8" fmla="*/ 1035225 w 1035224"/>
                <a:gd name="connsiteY8" fmla="*/ 517612 h 1035224"/>
                <a:gd name="connsiteX9" fmla="*/ 517612 w 1035224"/>
                <a:gd name="connsiteY9" fmla="*/ 0 h 103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5224" h="1035224">
                  <a:moveTo>
                    <a:pt x="517612" y="21722"/>
                  </a:moveTo>
                  <a:cubicBezTo>
                    <a:pt x="790998" y="21722"/>
                    <a:pt x="1013503" y="244227"/>
                    <a:pt x="1013503" y="517612"/>
                  </a:cubicBezTo>
                  <a:cubicBezTo>
                    <a:pt x="1013503" y="791194"/>
                    <a:pt x="790998" y="1013503"/>
                    <a:pt x="517612" y="1013503"/>
                  </a:cubicBezTo>
                  <a:cubicBezTo>
                    <a:pt x="244031" y="1013503"/>
                    <a:pt x="21722" y="790998"/>
                    <a:pt x="21722" y="517612"/>
                  </a:cubicBezTo>
                  <a:cubicBezTo>
                    <a:pt x="21722" y="244227"/>
                    <a:pt x="244227" y="21722"/>
                    <a:pt x="517612" y="21722"/>
                  </a:cubicBezTo>
                  <a:moveTo>
                    <a:pt x="517612" y="0"/>
                  </a:moveTo>
                  <a:cubicBezTo>
                    <a:pt x="231702" y="0"/>
                    <a:pt x="0" y="231702"/>
                    <a:pt x="0" y="517612"/>
                  </a:cubicBezTo>
                  <a:cubicBezTo>
                    <a:pt x="0" y="803522"/>
                    <a:pt x="231702" y="1035225"/>
                    <a:pt x="517612" y="1035225"/>
                  </a:cubicBezTo>
                  <a:cubicBezTo>
                    <a:pt x="803522" y="1035225"/>
                    <a:pt x="1035225" y="803522"/>
                    <a:pt x="1035225" y="517612"/>
                  </a:cubicBezTo>
                  <a:cubicBezTo>
                    <a:pt x="1035225" y="231702"/>
                    <a:pt x="803522" y="0"/>
                    <a:pt x="517612" y="0"/>
                  </a:cubicBezTo>
                </a:path>
              </a:pathLst>
            </a:custGeom>
            <a:grpFill/>
            <a:ln w="19569" cap="flat">
              <a:noFill/>
              <a:prstDash val="solid"/>
              <a:miter/>
            </a:ln>
          </p:spPr>
          <p:txBody>
            <a:bodyPr rtlCol="0" anchor="ctr"/>
            <a:lstStyle/>
            <a:p>
              <a:endParaRPr lang="en-US"/>
            </a:p>
          </p:txBody>
        </p:sp>
      </p:grpSp>
      <p:sp>
        <p:nvSpPr>
          <p:cNvPr id="129" name="Freeform: Shape 128">
            <a:extLst>
              <a:ext uri="{FF2B5EF4-FFF2-40B4-BE49-F238E27FC236}">
                <a16:creationId xmlns:a16="http://schemas.microsoft.com/office/drawing/2014/main" id="{C20BDA9C-1336-4352-B56D-03B28F11D07D}"/>
              </a:ext>
            </a:extLst>
          </p:cNvPr>
          <p:cNvSpPr/>
          <p:nvPr/>
        </p:nvSpPr>
        <p:spPr>
          <a:xfrm>
            <a:off x="5029685" y="2750014"/>
            <a:ext cx="1017612" cy="1017612"/>
          </a:xfrm>
          <a:custGeom>
            <a:avLst/>
            <a:gdLst>
              <a:gd name="connsiteX0" fmla="*/ 1017613 w 1017612"/>
              <a:gd name="connsiteY0" fmla="*/ 508806 h 1017612"/>
              <a:gd name="connsiteX1" fmla="*/ 508806 w 1017612"/>
              <a:gd name="connsiteY1" fmla="*/ 1017612 h 1017612"/>
              <a:gd name="connsiteX2" fmla="*/ 0 w 1017612"/>
              <a:gd name="connsiteY2" fmla="*/ 508806 h 1017612"/>
              <a:gd name="connsiteX3" fmla="*/ 508806 w 1017612"/>
              <a:gd name="connsiteY3" fmla="*/ 0 h 1017612"/>
              <a:gd name="connsiteX4" fmla="*/ 1017613 w 1017612"/>
              <a:gd name="connsiteY4" fmla="*/ 508806 h 1017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612" h="1017612">
                <a:moveTo>
                  <a:pt x="1017613" y="508806"/>
                </a:moveTo>
                <a:cubicBezTo>
                  <a:pt x="1017613" y="789812"/>
                  <a:pt x="789812" y="1017612"/>
                  <a:pt x="508806" y="1017612"/>
                </a:cubicBezTo>
                <a:cubicBezTo>
                  <a:pt x="227801" y="1017612"/>
                  <a:pt x="0" y="789812"/>
                  <a:pt x="0" y="508806"/>
                </a:cubicBezTo>
                <a:cubicBezTo>
                  <a:pt x="0" y="227800"/>
                  <a:pt x="227801" y="0"/>
                  <a:pt x="508806" y="0"/>
                </a:cubicBezTo>
                <a:cubicBezTo>
                  <a:pt x="789812" y="0"/>
                  <a:pt x="1017613" y="227800"/>
                  <a:pt x="1017613" y="508806"/>
                </a:cubicBezTo>
                <a:close/>
              </a:path>
            </a:pathLst>
          </a:custGeom>
          <a:noFill/>
          <a:ln w="39138" cap="flat">
            <a:solidFill>
              <a:srgbClr val="FFFFFF"/>
            </a:solidFill>
            <a:prstDash val="solid"/>
            <a:miter/>
          </a:ln>
        </p:spPr>
        <p:txBody>
          <a:bodyPr rtlCol="0" anchor="ctr"/>
          <a:lstStyle/>
          <a:p>
            <a:endParaRPr lang="en-US"/>
          </a:p>
        </p:txBody>
      </p:sp>
      <p:sp>
        <p:nvSpPr>
          <p:cNvPr id="130" name="TextBox 129">
            <a:extLst>
              <a:ext uri="{FF2B5EF4-FFF2-40B4-BE49-F238E27FC236}">
                <a16:creationId xmlns:a16="http://schemas.microsoft.com/office/drawing/2014/main" id="{30824FEC-3A21-4EAE-8098-B7CFB9097BB1}"/>
              </a:ext>
            </a:extLst>
          </p:cNvPr>
          <p:cNvSpPr txBox="1"/>
          <p:nvPr/>
        </p:nvSpPr>
        <p:spPr>
          <a:xfrm>
            <a:off x="8095035" y="2967677"/>
            <a:ext cx="2262158"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Commercial Service</a:t>
            </a:r>
          </a:p>
        </p:txBody>
      </p:sp>
      <p:sp>
        <p:nvSpPr>
          <p:cNvPr id="131" name="TextBox 130">
            <a:extLst>
              <a:ext uri="{FF2B5EF4-FFF2-40B4-BE49-F238E27FC236}">
                <a16:creationId xmlns:a16="http://schemas.microsoft.com/office/drawing/2014/main" id="{320454BA-FB6A-4B27-AE30-5A5A4701B493}"/>
              </a:ext>
            </a:extLst>
          </p:cNvPr>
          <p:cNvSpPr txBox="1"/>
          <p:nvPr/>
        </p:nvSpPr>
        <p:spPr>
          <a:xfrm>
            <a:off x="8095035" y="3203233"/>
            <a:ext cx="189494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General Aviation</a:t>
            </a:r>
          </a:p>
        </p:txBody>
      </p:sp>
      <p:sp>
        <p:nvSpPr>
          <p:cNvPr id="132" name="Freeform: Shape 131">
            <a:extLst>
              <a:ext uri="{FF2B5EF4-FFF2-40B4-BE49-F238E27FC236}">
                <a16:creationId xmlns:a16="http://schemas.microsoft.com/office/drawing/2014/main" id="{E03DB98A-84BD-4949-A756-80C6BA60CD75}"/>
              </a:ext>
            </a:extLst>
          </p:cNvPr>
          <p:cNvSpPr/>
          <p:nvPr/>
        </p:nvSpPr>
        <p:spPr>
          <a:xfrm>
            <a:off x="1033795" y="1982499"/>
            <a:ext cx="3808023" cy="1454402"/>
          </a:xfrm>
          <a:custGeom>
            <a:avLst/>
            <a:gdLst>
              <a:gd name="connsiteX0" fmla="*/ 3808023 w 3808023"/>
              <a:gd name="connsiteY0" fmla="*/ 733464 h 1454402"/>
              <a:gd name="connsiteX1" fmla="*/ 3190606 w 3808023"/>
              <a:gd name="connsiteY1" fmla="*/ 0 h 1454402"/>
              <a:gd name="connsiteX2" fmla="*/ 3040900 w 3808023"/>
              <a:gd name="connsiteY2" fmla="*/ 0 h 1454402"/>
              <a:gd name="connsiteX3" fmla="*/ 767123 w 3808023"/>
              <a:gd name="connsiteY3" fmla="*/ 0 h 1454402"/>
              <a:gd name="connsiteX4" fmla="*/ 617417 w 3808023"/>
              <a:gd name="connsiteY4" fmla="*/ 0 h 1454402"/>
              <a:gd name="connsiteX5" fmla="*/ 0 w 3808023"/>
              <a:gd name="connsiteY5" fmla="*/ 720744 h 1454402"/>
              <a:gd name="connsiteX6" fmla="*/ 617417 w 3808023"/>
              <a:gd name="connsiteY6" fmla="*/ 1454403 h 1454402"/>
              <a:gd name="connsiteX7" fmla="*/ 767123 w 3808023"/>
              <a:gd name="connsiteY7" fmla="*/ 1454403 h 1454402"/>
              <a:gd name="connsiteX8" fmla="*/ 3040900 w 3808023"/>
              <a:gd name="connsiteY8" fmla="*/ 1454403 h 1454402"/>
              <a:gd name="connsiteX9" fmla="*/ 3190606 w 3808023"/>
              <a:gd name="connsiteY9" fmla="*/ 1454403 h 145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8023" h="1454402">
                <a:moveTo>
                  <a:pt x="3808023" y="733464"/>
                </a:moveTo>
                <a:lnTo>
                  <a:pt x="3190606" y="0"/>
                </a:lnTo>
                <a:lnTo>
                  <a:pt x="3040900" y="0"/>
                </a:lnTo>
                <a:lnTo>
                  <a:pt x="767123" y="0"/>
                </a:lnTo>
                <a:lnTo>
                  <a:pt x="617417" y="0"/>
                </a:lnTo>
                <a:lnTo>
                  <a:pt x="0" y="720744"/>
                </a:lnTo>
                <a:lnTo>
                  <a:pt x="617417" y="1454403"/>
                </a:lnTo>
                <a:lnTo>
                  <a:pt x="767123" y="1454403"/>
                </a:lnTo>
                <a:lnTo>
                  <a:pt x="3040900" y="1454403"/>
                </a:lnTo>
                <a:lnTo>
                  <a:pt x="3190606" y="1454403"/>
                </a:lnTo>
                <a:close/>
              </a:path>
            </a:pathLst>
          </a:custGeom>
          <a:solidFill>
            <a:schemeClr val="bg1"/>
          </a:solidFill>
          <a:ln w="19569" cap="flat">
            <a:noFill/>
            <a:prstDash val="solid"/>
            <a:miter/>
          </a:ln>
        </p:spPr>
        <p:txBody>
          <a:bodyPr rtlCol="0" anchor="ctr"/>
          <a:lstStyle/>
          <a:p>
            <a:endParaRPr lang="en-US"/>
          </a:p>
        </p:txBody>
      </p:sp>
      <p:pic>
        <p:nvPicPr>
          <p:cNvPr id="136" name="Graphic 135">
            <a:extLst>
              <a:ext uri="{FF2B5EF4-FFF2-40B4-BE49-F238E27FC236}">
                <a16:creationId xmlns:a16="http://schemas.microsoft.com/office/drawing/2014/main" id="{264CAD1E-10C9-4235-BE9D-A40FE52EB0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54650" y="3021190"/>
            <a:ext cx="566101" cy="463861"/>
          </a:xfrm>
          <a:prstGeom prst="rect">
            <a:avLst/>
          </a:prstGeom>
        </p:spPr>
      </p:pic>
      <p:sp>
        <p:nvSpPr>
          <p:cNvPr id="139" name="Freeform: Shape 138">
            <a:extLst>
              <a:ext uri="{FF2B5EF4-FFF2-40B4-BE49-F238E27FC236}">
                <a16:creationId xmlns:a16="http://schemas.microsoft.com/office/drawing/2014/main" id="{3D27D186-2276-4ED5-82BA-568360FBF0F0}"/>
              </a:ext>
            </a:extLst>
          </p:cNvPr>
          <p:cNvSpPr/>
          <p:nvPr/>
        </p:nvSpPr>
        <p:spPr>
          <a:xfrm>
            <a:off x="5368597" y="1911148"/>
            <a:ext cx="358613" cy="585404"/>
          </a:xfrm>
          <a:custGeom>
            <a:avLst/>
            <a:gdLst>
              <a:gd name="connsiteX0" fmla="*/ 69984 w 358613"/>
              <a:gd name="connsiteY0" fmla="*/ 285125 h 585404"/>
              <a:gd name="connsiteX1" fmla="*/ 27421 w 358613"/>
              <a:gd name="connsiteY1" fmla="*/ 168404 h 585404"/>
              <a:gd name="connsiteX2" fmla="*/ 29369 w 358613"/>
              <a:gd name="connsiteY2" fmla="*/ 164459 h 585404"/>
              <a:gd name="connsiteX3" fmla="*/ 30696 w 358613"/>
              <a:gd name="connsiteY3" fmla="*/ 164311 h 585404"/>
              <a:gd name="connsiteX4" fmla="*/ 92903 w 358613"/>
              <a:gd name="connsiteY4" fmla="*/ 164311 h 585404"/>
              <a:gd name="connsiteX5" fmla="*/ 112711 w 358613"/>
              <a:gd name="connsiteY5" fmla="*/ 287253 h 585404"/>
              <a:gd name="connsiteX6" fmla="*/ 72931 w 358613"/>
              <a:gd name="connsiteY6" fmla="*/ 287253 h 585404"/>
              <a:gd name="connsiteX7" fmla="*/ 69493 w 358613"/>
              <a:gd name="connsiteY7" fmla="*/ 285125 h 585404"/>
              <a:gd name="connsiteX8" fmla="*/ 331419 w 358613"/>
              <a:gd name="connsiteY8" fmla="*/ 168404 h 585404"/>
              <a:gd name="connsiteX9" fmla="*/ 288692 w 358613"/>
              <a:gd name="connsiteY9" fmla="*/ 285125 h 585404"/>
              <a:gd name="connsiteX10" fmla="*/ 285255 w 358613"/>
              <a:gd name="connsiteY10" fmla="*/ 287253 h 585404"/>
              <a:gd name="connsiteX11" fmla="*/ 246129 w 358613"/>
              <a:gd name="connsiteY11" fmla="*/ 287253 h 585404"/>
              <a:gd name="connsiteX12" fmla="*/ 265774 w 358613"/>
              <a:gd name="connsiteY12" fmla="*/ 164311 h 585404"/>
              <a:gd name="connsiteX13" fmla="*/ 327981 w 358613"/>
              <a:gd name="connsiteY13" fmla="*/ 164311 h 585404"/>
              <a:gd name="connsiteX14" fmla="*/ 331485 w 358613"/>
              <a:gd name="connsiteY14" fmla="*/ 167684 h 585404"/>
              <a:gd name="connsiteX15" fmla="*/ 331419 w 358613"/>
              <a:gd name="connsiteY15" fmla="*/ 168404 h 585404"/>
              <a:gd name="connsiteX16" fmla="*/ 171972 w 358613"/>
              <a:gd name="connsiteY16" fmla="*/ 164311 h 585404"/>
              <a:gd name="connsiteX17" fmla="*/ 171972 w 358613"/>
              <a:gd name="connsiteY17" fmla="*/ 287253 h 585404"/>
              <a:gd name="connsiteX18" fmla="*/ 127608 w 358613"/>
              <a:gd name="connsiteY18" fmla="*/ 287253 h 585404"/>
              <a:gd name="connsiteX19" fmla="*/ 107964 w 358613"/>
              <a:gd name="connsiteY19" fmla="*/ 164311 h 585404"/>
              <a:gd name="connsiteX20" fmla="*/ 250713 w 358613"/>
              <a:gd name="connsiteY20" fmla="*/ 164311 h 585404"/>
              <a:gd name="connsiteX21" fmla="*/ 231069 w 358613"/>
              <a:gd name="connsiteY21" fmla="*/ 287253 h 585404"/>
              <a:gd name="connsiteX22" fmla="*/ 187524 w 358613"/>
              <a:gd name="connsiteY22" fmla="*/ 287253 h 585404"/>
              <a:gd name="connsiteX23" fmla="*/ 187524 w 358613"/>
              <a:gd name="connsiteY23" fmla="*/ 164311 h 585404"/>
              <a:gd name="connsiteX24" fmla="*/ 75550 w 358613"/>
              <a:gd name="connsiteY24" fmla="*/ 45790 h 585404"/>
              <a:gd name="connsiteX25" fmla="*/ 77842 w 358613"/>
              <a:gd name="connsiteY25" fmla="*/ 43171 h 585404"/>
              <a:gd name="connsiteX26" fmla="*/ 130391 w 358613"/>
              <a:gd name="connsiteY26" fmla="*/ 43171 h 585404"/>
              <a:gd name="connsiteX27" fmla="*/ 143978 w 358613"/>
              <a:gd name="connsiteY27" fmla="*/ 126987 h 585404"/>
              <a:gd name="connsiteX28" fmla="*/ 106981 w 358613"/>
              <a:gd name="connsiteY28" fmla="*/ 126987 h 585404"/>
              <a:gd name="connsiteX29" fmla="*/ 104690 w 358613"/>
              <a:gd name="connsiteY29" fmla="*/ 125514 h 585404"/>
              <a:gd name="connsiteX30" fmla="*/ 283126 w 358613"/>
              <a:gd name="connsiteY30" fmla="*/ 45790 h 585404"/>
              <a:gd name="connsiteX31" fmla="*/ 253987 w 358613"/>
              <a:gd name="connsiteY31" fmla="*/ 125514 h 585404"/>
              <a:gd name="connsiteX32" fmla="*/ 251696 w 358613"/>
              <a:gd name="connsiteY32" fmla="*/ 126987 h 585404"/>
              <a:gd name="connsiteX33" fmla="*/ 214698 w 358613"/>
              <a:gd name="connsiteY33" fmla="*/ 126987 h 585404"/>
              <a:gd name="connsiteX34" fmla="*/ 228286 w 358613"/>
              <a:gd name="connsiteY34" fmla="*/ 43171 h 585404"/>
              <a:gd name="connsiteX35" fmla="*/ 280835 w 358613"/>
              <a:gd name="connsiteY35" fmla="*/ 43171 h 585404"/>
              <a:gd name="connsiteX36" fmla="*/ 283126 w 358613"/>
              <a:gd name="connsiteY36" fmla="*/ 45790 h 585404"/>
              <a:gd name="connsiteX37" fmla="*/ 199637 w 358613"/>
              <a:gd name="connsiteY37" fmla="*/ 127642 h 585404"/>
              <a:gd name="connsiteX38" fmla="*/ 159039 w 358613"/>
              <a:gd name="connsiteY38" fmla="*/ 127642 h 585404"/>
              <a:gd name="connsiteX39" fmla="*/ 145452 w 358613"/>
              <a:gd name="connsiteY39" fmla="*/ 43825 h 585404"/>
              <a:gd name="connsiteX40" fmla="*/ 213225 w 358613"/>
              <a:gd name="connsiteY40" fmla="*/ 43825 h 585404"/>
              <a:gd name="connsiteX41" fmla="*/ 303917 w 358613"/>
              <a:gd name="connsiteY41" fmla="*/ 310826 h 585404"/>
              <a:gd name="connsiteX42" fmla="*/ 308009 w 358613"/>
              <a:gd name="connsiteY42" fmla="*/ 307879 h 585404"/>
              <a:gd name="connsiteX43" fmla="*/ 358103 w 358613"/>
              <a:gd name="connsiteY43" fmla="*/ 147450 h 585404"/>
              <a:gd name="connsiteX44" fmla="*/ 355533 w 358613"/>
              <a:gd name="connsiteY44" fmla="*/ 142260 h 585404"/>
              <a:gd name="connsiteX45" fmla="*/ 354174 w 358613"/>
              <a:gd name="connsiteY45" fmla="*/ 142047 h 585404"/>
              <a:gd name="connsiteX46" fmla="*/ 266756 w 358613"/>
              <a:gd name="connsiteY46" fmla="*/ 142047 h 585404"/>
              <a:gd name="connsiteX47" fmla="*/ 266756 w 358613"/>
              <a:gd name="connsiteY47" fmla="*/ 142047 h 585404"/>
              <a:gd name="connsiteX48" fmla="*/ 301134 w 358613"/>
              <a:gd name="connsiteY48" fmla="*/ 32530 h 585404"/>
              <a:gd name="connsiteX49" fmla="*/ 299120 w 358613"/>
              <a:gd name="connsiteY49" fmla="*/ 28879 h 585404"/>
              <a:gd name="connsiteX50" fmla="*/ 298351 w 358613"/>
              <a:gd name="connsiteY50" fmla="*/ 28765 h 585404"/>
              <a:gd name="connsiteX51" fmla="*/ 225666 w 358613"/>
              <a:gd name="connsiteY51" fmla="*/ 28765 h 585404"/>
              <a:gd name="connsiteX52" fmla="*/ 225666 w 358613"/>
              <a:gd name="connsiteY52" fmla="*/ 12394 h 585404"/>
              <a:gd name="connsiteX53" fmla="*/ 213061 w 358613"/>
              <a:gd name="connsiteY53" fmla="*/ -374 h 585404"/>
              <a:gd name="connsiteX54" fmla="*/ 144961 w 358613"/>
              <a:gd name="connsiteY54" fmla="*/ -374 h 585404"/>
              <a:gd name="connsiteX55" fmla="*/ 132356 w 358613"/>
              <a:gd name="connsiteY55" fmla="*/ 12394 h 585404"/>
              <a:gd name="connsiteX56" fmla="*/ 132356 w 358613"/>
              <a:gd name="connsiteY56" fmla="*/ 28765 h 585404"/>
              <a:gd name="connsiteX57" fmla="*/ 59671 w 358613"/>
              <a:gd name="connsiteY57" fmla="*/ 28765 h 585404"/>
              <a:gd name="connsiteX58" fmla="*/ 56773 w 358613"/>
              <a:gd name="connsiteY58" fmla="*/ 31760 h 585404"/>
              <a:gd name="connsiteX59" fmla="*/ 56888 w 358613"/>
              <a:gd name="connsiteY59" fmla="*/ 32530 h 585404"/>
              <a:gd name="connsiteX60" fmla="*/ 91266 w 358613"/>
              <a:gd name="connsiteY60" fmla="*/ 142047 h 585404"/>
              <a:gd name="connsiteX61" fmla="*/ 91266 w 358613"/>
              <a:gd name="connsiteY61" fmla="*/ 142047 h 585404"/>
              <a:gd name="connsiteX62" fmla="*/ 3848 w 358613"/>
              <a:gd name="connsiteY62" fmla="*/ 142047 h 585404"/>
              <a:gd name="connsiteX63" fmla="*/ -293 w 358613"/>
              <a:gd name="connsiteY63" fmla="*/ 146091 h 585404"/>
              <a:gd name="connsiteX64" fmla="*/ -81 w 358613"/>
              <a:gd name="connsiteY64" fmla="*/ 147450 h 585404"/>
              <a:gd name="connsiteX65" fmla="*/ 50176 w 358613"/>
              <a:gd name="connsiteY65" fmla="*/ 307879 h 585404"/>
              <a:gd name="connsiteX66" fmla="*/ 54105 w 358613"/>
              <a:gd name="connsiteY66" fmla="*/ 310826 h 585404"/>
              <a:gd name="connsiteX67" fmla="*/ 90611 w 358613"/>
              <a:gd name="connsiteY67" fmla="*/ 310826 h 585404"/>
              <a:gd name="connsiteX68" fmla="*/ 90611 w 358613"/>
              <a:gd name="connsiteY68" fmla="*/ 538865 h 585404"/>
              <a:gd name="connsiteX69" fmla="*/ 30696 w 358613"/>
              <a:gd name="connsiteY69" fmla="*/ 538865 h 585404"/>
              <a:gd name="connsiteX70" fmla="*/ 20873 w 358613"/>
              <a:gd name="connsiteY70" fmla="*/ 548688 h 585404"/>
              <a:gd name="connsiteX71" fmla="*/ 20873 w 358613"/>
              <a:gd name="connsiteY71" fmla="*/ 585030 h 585404"/>
              <a:gd name="connsiteX72" fmla="*/ 336494 w 358613"/>
              <a:gd name="connsiteY72" fmla="*/ 585030 h 585404"/>
              <a:gd name="connsiteX73" fmla="*/ 336494 w 358613"/>
              <a:gd name="connsiteY73" fmla="*/ 548688 h 585404"/>
              <a:gd name="connsiteX74" fmla="*/ 326672 w 358613"/>
              <a:gd name="connsiteY74" fmla="*/ 538865 h 585404"/>
              <a:gd name="connsiteX75" fmla="*/ 266756 w 358613"/>
              <a:gd name="connsiteY75" fmla="*/ 538865 h 585404"/>
              <a:gd name="connsiteX76" fmla="*/ 266756 w 358613"/>
              <a:gd name="connsiteY76" fmla="*/ 310171 h 58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58613" h="585404">
                <a:moveTo>
                  <a:pt x="69984" y="285125"/>
                </a:moveTo>
                <a:lnTo>
                  <a:pt x="27421" y="168404"/>
                </a:lnTo>
                <a:cubicBezTo>
                  <a:pt x="26865" y="166783"/>
                  <a:pt x="27749" y="165015"/>
                  <a:pt x="29369" y="164459"/>
                </a:cubicBezTo>
                <a:cubicBezTo>
                  <a:pt x="29795" y="164311"/>
                  <a:pt x="30254" y="164262"/>
                  <a:pt x="30696" y="164311"/>
                </a:cubicBezTo>
                <a:lnTo>
                  <a:pt x="92903" y="164311"/>
                </a:lnTo>
                <a:lnTo>
                  <a:pt x="112711" y="287253"/>
                </a:lnTo>
                <a:lnTo>
                  <a:pt x="72931" y="287253"/>
                </a:lnTo>
                <a:cubicBezTo>
                  <a:pt x="71458" y="287318"/>
                  <a:pt x="70099" y="286467"/>
                  <a:pt x="69493" y="285125"/>
                </a:cubicBezTo>
                <a:moveTo>
                  <a:pt x="331419" y="168404"/>
                </a:moveTo>
                <a:lnTo>
                  <a:pt x="288692" y="285125"/>
                </a:lnTo>
                <a:cubicBezTo>
                  <a:pt x="288087" y="286467"/>
                  <a:pt x="286728" y="287318"/>
                  <a:pt x="285255" y="287253"/>
                </a:cubicBezTo>
                <a:lnTo>
                  <a:pt x="246129" y="287253"/>
                </a:lnTo>
                <a:lnTo>
                  <a:pt x="265774" y="164311"/>
                </a:lnTo>
                <a:lnTo>
                  <a:pt x="327981" y="164311"/>
                </a:lnTo>
                <a:cubicBezTo>
                  <a:pt x="329881" y="164278"/>
                  <a:pt x="331452" y="165785"/>
                  <a:pt x="331485" y="167684"/>
                </a:cubicBezTo>
                <a:cubicBezTo>
                  <a:pt x="331485" y="167929"/>
                  <a:pt x="331468" y="168175"/>
                  <a:pt x="331419" y="168404"/>
                </a:cubicBezTo>
                <a:moveTo>
                  <a:pt x="171972" y="164311"/>
                </a:moveTo>
                <a:lnTo>
                  <a:pt x="171972" y="287253"/>
                </a:lnTo>
                <a:lnTo>
                  <a:pt x="127608" y="287253"/>
                </a:lnTo>
                <a:lnTo>
                  <a:pt x="107964" y="164311"/>
                </a:lnTo>
                <a:close/>
                <a:moveTo>
                  <a:pt x="250713" y="164311"/>
                </a:moveTo>
                <a:lnTo>
                  <a:pt x="231069" y="287253"/>
                </a:lnTo>
                <a:lnTo>
                  <a:pt x="187524" y="287253"/>
                </a:lnTo>
                <a:lnTo>
                  <a:pt x="187524" y="164311"/>
                </a:lnTo>
                <a:close/>
                <a:moveTo>
                  <a:pt x="75550" y="45790"/>
                </a:moveTo>
                <a:cubicBezTo>
                  <a:pt x="75550" y="44480"/>
                  <a:pt x="75550" y="43171"/>
                  <a:pt x="77842" y="43171"/>
                </a:cubicBezTo>
                <a:lnTo>
                  <a:pt x="130391" y="43171"/>
                </a:lnTo>
                <a:lnTo>
                  <a:pt x="143978" y="126987"/>
                </a:lnTo>
                <a:lnTo>
                  <a:pt x="106981" y="126987"/>
                </a:lnTo>
                <a:cubicBezTo>
                  <a:pt x="105983" y="127052"/>
                  <a:pt x="105050" y="126463"/>
                  <a:pt x="104690" y="125514"/>
                </a:cubicBezTo>
                <a:close/>
                <a:moveTo>
                  <a:pt x="283126" y="45790"/>
                </a:moveTo>
                <a:lnTo>
                  <a:pt x="253987" y="125514"/>
                </a:lnTo>
                <a:cubicBezTo>
                  <a:pt x="253627" y="126463"/>
                  <a:pt x="252694" y="127052"/>
                  <a:pt x="251696" y="126987"/>
                </a:cubicBezTo>
                <a:lnTo>
                  <a:pt x="214698" y="126987"/>
                </a:lnTo>
                <a:lnTo>
                  <a:pt x="228286" y="43171"/>
                </a:lnTo>
                <a:lnTo>
                  <a:pt x="280835" y="43171"/>
                </a:lnTo>
                <a:cubicBezTo>
                  <a:pt x="282472" y="43171"/>
                  <a:pt x="283618" y="44480"/>
                  <a:pt x="283126" y="45790"/>
                </a:cubicBezTo>
                <a:moveTo>
                  <a:pt x="199637" y="127642"/>
                </a:moveTo>
                <a:lnTo>
                  <a:pt x="159039" y="127642"/>
                </a:lnTo>
                <a:lnTo>
                  <a:pt x="145452" y="43825"/>
                </a:lnTo>
                <a:lnTo>
                  <a:pt x="213225" y="43825"/>
                </a:lnTo>
                <a:close/>
                <a:moveTo>
                  <a:pt x="303917" y="310826"/>
                </a:moveTo>
                <a:cubicBezTo>
                  <a:pt x="305767" y="310793"/>
                  <a:pt x="307387" y="309615"/>
                  <a:pt x="308009" y="307879"/>
                </a:cubicBezTo>
                <a:lnTo>
                  <a:pt x="358103" y="147450"/>
                </a:lnTo>
                <a:cubicBezTo>
                  <a:pt x="358823" y="145305"/>
                  <a:pt x="357677" y="142981"/>
                  <a:pt x="355533" y="142260"/>
                </a:cubicBezTo>
                <a:cubicBezTo>
                  <a:pt x="355091" y="142113"/>
                  <a:pt x="354632" y="142047"/>
                  <a:pt x="354174" y="142047"/>
                </a:cubicBezTo>
                <a:lnTo>
                  <a:pt x="266756" y="142047"/>
                </a:lnTo>
                <a:lnTo>
                  <a:pt x="266756" y="142047"/>
                </a:lnTo>
                <a:lnTo>
                  <a:pt x="301134" y="32530"/>
                </a:lnTo>
                <a:cubicBezTo>
                  <a:pt x="301592" y="30975"/>
                  <a:pt x="300692" y="29338"/>
                  <a:pt x="299120" y="28879"/>
                </a:cubicBezTo>
                <a:cubicBezTo>
                  <a:pt x="298875" y="28814"/>
                  <a:pt x="298613" y="28765"/>
                  <a:pt x="298351" y="28765"/>
                </a:cubicBezTo>
                <a:lnTo>
                  <a:pt x="225666" y="28765"/>
                </a:lnTo>
                <a:lnTo>
                  <a:pt x="225666" y="12394"/>
                </a:lnTo>
                <a:cubicBezTo>
                  <a:pt x="225666" y="5404"/>
                  <a:pt x="220051" y="-292"/>
                  <a:pt x="213061" y="-374"/>
                </a:cubicBezTo>
                <a:lnTo>
                  <a:pt x="144961" y="-374"/>
                </a:lnTo>
                <a:cubicBezTo>
                  <a:pt x="137970" y="-292"/>
                  <a:pt x="132356" y="5404"/>
                  <a:pt x="132356" y="12394"/>
                </a:cubicBezTo>
                <a:lnTo>
                  <a:pt x="132356" y="28765"/>
                </a:lnTo>
                <a:lnTo>
                  <a:pt x="59671" y="28765"/>
                </a:lnTo>
                <a:cubicBezTo>
                  <a:pt x="58050" y="28797"/>
                  <a:pt x="56741" y="30124"/>
                  <a:pt x="56773" y="31760"/>
                </a:cubicBezTo>
                <a:cubicBezTo>
                  <a:pt x="56773" y="32023"/>
                  <a:pt x="56822" y="32284"/>
                  <a:pt x="56888" y="32530"/>
                </a:cubicBezTo>
                <a:lnTo>
                  <a:pt x="91266" y="142047"/>
                </a:lnTo>
                <a:lnTo>
                  <a:pt x="91266" y="142047"/>
                </a:lnTo>
                <a:lnTo>
                  <a:pt x="3848" y="142047"/>
                </a:lnTo>
                <a:cubicBezTo>
                  <a:pt x="1589" y="142015"/>
                  <a:pt x="-261" y="143832"/>
                  <a:pt x="-293" y="146091"/>
                </a:cubicBezTo>
                <a:cubicBezTo>
                  <a:pt x="-310" y="146550"/>
                  <a:pt x="-228" y="147008"/>
                  <a:pt x="-81" y="147450"/>
                </a:cubicBezTo>
                <a:lnTo>
                  <a:pt x="50176" y="307879"/>
                </a:lnTo>
                <a:cubicBezTo>
                  <a:pt x="50684" y="309631"/>
                  <a:pt x="52288" y="310826"/>
                  <a:pt x="54105" y="310826"/>
                </a:cubicBezTo>
                <a:lnTo>
                  <a:pt x="90611" y="310826"/>
                </a:lnTo>
                <a:lnTo>
                  <a:pt x="90611" y="538865"/>
                </a:lnTo>
                <a:lnTo>
                  <a:pt x="30696" y="538865"/>
                </a:lnTo>
                <a:cubicBezTo>
                  <a:pt x="25277" y="538865"/>
                  <a:pt x="20873" y="543269"/>
                  <a:pt x="20873" y="548688"/>
                </a:cubicBezTo>
                <a:lnTo>
                  <a:pt x="20873" y="585030"/>
                </a:lnTo>
                <a:lnTo>
                  <a:pt x="336494" y="585030"/>
                </a:lnTo>
                <a:lnTo>
                  <a:pt x="336494" y="548688"/>
                </a:lnTo>
                <a:cubicBezTo>
                  <a:pt x="336494" y="543269"/>
                  <a:pt x="332090" y="538865"/>
                  <a:pt x="326672" y="538865"/>
                </a:cubicBezTo>
                <a:lnTo>
                  <a:pt x="266756" y="538865"/>
                </a:lnTo>
                <a:lnTo>
                  <a:pt x="266756" y="310171"/>
                </a:lnTo>
                <a:close/>
              </a:path>
            </a:pathLst>
          </a:custGeom>
          <a:solidFill>
            <a:srgbClr val="FFFFFF"/>
          </a:solidFill>
          <a:ln w="16019"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C0DEA66A-8FEB-4228-B9A6-8C2016F5786C}"/>
              </a:ext>
            </a:extLst>
          </p:cNvPr>
          <p:cNvSpPr/>
          <p:nvPr/>
        </p:nvSpPr>
        <p:spPr>
          <a:xfrm>
            <a:off x="5541683" y="1772327"/>
            <a:ext cx="35196" cy="137347"/>
          </a:xfrm>
          <a:custGeom>
            <a:avLst/>
            <a:gdLst>
              <a:gd name="connsiteX0" fmla="*/ 14438 w 35196"/>
              <a:gd name="connsiteY0" fmla="*/ 63307 h 137347"/>
              <a:gd name="connsiteX1" fmla="*/ 34901 w 35196"/>
              <a:gd name="connsiteY1" fmla="*/ 69855 h 137347"/>
              <a:gd name="connsiteX2" fmla="*/ 34901 w 35196"/>
              <a:gd name="connsiteY2" fmla="*/ -374 h 137347"/>
              <a:gd name="connsiteX3" fmla="*/ -296 w 35196"/>
              <a:gd name="connsiteY3" fmla="*/ 32366 h 137347"/>
              <a:gd name="connsiteX4" fmla="*/ -296 w 35196"/>
              <a:gd name="connsiteY4" fmla="*/ 32366 h 137347"/>
              <a:gd name="connsiteX5" fmla="*/ -296 w 35196"/>
              <a:gd name="connsiteY5" fmla="*/ 136973 h 137347"/>
              <a:gd name="connsiteX6" fmla="*/ 14438 w 35196"/>
              <a:gd name="connsiteY6" fmla="*/ 136973 h 13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96" h="137347">
                <a:moveTo>
                  <a:pt x="14438" y="63307"/>
                </a:moveTo>
                <a:cubicBezTo>
                  <a:pt x="20413" y="67579"/>
                  <a:pt x="27567" y="69871"/>
                  <a:pt x="34901" y="69855"/>
                </a:cubicBezTo>
                <a:lnTo>
                  <a:pt x="34901" y="-374"/>
                </a:lnTo>
                <a:cubicBezTo>
                  <a:pt x="16386" y="-423"/>
                  <a:pt x="997" y="13901"/>
                  <a:pt x="-296" y="32366"/>
                </a:cubicBezTo>
                <a:lnTo>
                  <a:pt x="-296" y="32366"/>
                </a:lnTo>
                <a:lnTo>
                  <a:pt x="-296" y="136973"/>
                </a:lnTo>
                <a:lnTo>
                  <a:pt x="14438" y="136973"/>
                </a:lnTo>
                <a:close/>
              </a:path>
            </a:pathLst>
          </a:custGeom>
          <a:solidFill>
            <a:srgbClr val="FFFFFF"/>
          </a:solidFill>
          <a:ln w="16019" cap="flat">
            <a:noFill/>
            <a:prstDash val="solid"/>
            <a:miter/>
          </a:ln>
        </p:spPr>
        <p:txBody>
          <a:bodyPr rtlCol="0" anchor="ctr"/>
          <a:lstStyle/>
          <a:p>
            <a:endParaRPr lang="en-US"/>
          </a:p>
        </p:txBody>
      </p:sp>
      <p:cxnSp>
        <p:nvCxnSpPr>
          <p:cNvPr id="3" name="Straight Arrow Connector 2">
            <a:extLst>
              <a:ext uri="{FF2B5EF4-FFF2-40B4-BE49-F238E27FC236}">
                <a16:creationId xmlns:a16="http://schemas.microsoft.com/office/drawing/2014/main" id="{3FE245AF-8655-4777-A937-579B27B2D2C2}"/>
              </a:ext>
            </a:extLst>
          </p:cNvPr>
          <p:cNvCxnSpPr>
            <a:cxnSpLocks/>
          </p:cNvCxnSpPr>
          <p:nvPr/>
        </p:nvCxnSpPr>
        <p:spPr>
          <a:xfrm>
            <a:off x="2743200" y="3485051"/>
            <a:ext cx="0" cy="634188"/>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6D54FBD-09D4-481F-8381-8003999494A0}"/>
              </a:ext>
            </a:extLst>
          </p:cNvPr>
          <p:cNvSpPr txBox="1"/>
          <p:nvPr/>
        </p:nvSpPr>
        <p:spPr>
          <a:xfrm>
            <a:off x="8914615" y="4372675"/>
            <a:ext cx="1935922" cy="830997"/>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Total Economic Impact of Aviation in Illinois</a:t>
            </a:r>
          </a:p>
        </p:txBody>
      </p:sp>
      <p:sp>
        <p:nvSpPr>
          <p:cNvPr id="59" name="TextBox 58">
            <a:extLst>
              <a:ext uri="{FF2B5EF4-FFF2-40B4-BE49-F238E27FC236}">
                <a16:creationId xmlns:a16="http://schemas.microsoft.com/office/drawing/2014/main" id="{0CCB83A5-50EB-4030-86C5-5450D7BB0D2D}"/>
              </a:ext>
            </a:extLst>
          </p:cNvPr>
          <p:cNvSpPr txBox="1"/>
          <p:nvPr/>
        </p:nvSpPr>
        <p:spPr>
          <a:xfrm>
            <a:off x="6290044" y="4372675"/>
            <a:ext cx="1935922"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Statewide Freight/Cargo</a:t>
            </a:r>
          </a:p>
        </p:txBody>
      </p:sp>
      <p:sp>
        <p:nvSpPr>
          <p:cNvPr id="60" name="TextBox 59">
            <a:extLst>
              <a:ext uri="{FF2B5EF4-FFF2-40B4-BE49-F238E27FC236}">
                <a16:creationId xmlns:a16="http://schemas.microsoft.com/office/drawing/2014/main" id="{A9F6140A-4A76-45BF-A45E-A53BEB76C291}"/>
              </a:ext>
            </a:extLst>
          </p:cNvPr>
          <p:cNvSpPr txBox="1"/>
          <p:nvPr/>
        </p:nvSpPr>
        <p:spPr>
          <a:xfrm>
            <a:off x="3928247" y="4372675"/>
            <a:ext cx="1935489"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Airport-Generated Multiplier Impacts</a:t>
            </a:r>
          </a:p>
        </p:txBody>
      </p:sp>
      <p:sp>
        <p:nvSpPr>
          <p:cNvPr id="61" name="TextBox 60">
            <a:extLst>
              <a:ext uri="{FF2B5EF4-FFF2-40B4-BE49-F238E27FC236}">
                <a16:creationId xmlns:a16="http://schemas.microsoft.com/office/drawing/2014/main" id="{365BB330-E819-4B3D-B8CD-9F8A9555ECEC}"/>
              </a:ext>
            </a:extLst>
          </p:cNvPr>
          <p:cNvSpPr txBox="1"/>
          <p:nvPr/>
        </p:nvSpPr>
        <p:spPr>
          <a:xfrm>
            <a:off x="1597049" y="4370687"/>
            <a:ext cx="1935489"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Airport-Specific Direct Impacts</a:t>
            </a:r>
          </a:p>
        </p:txBody>
      </p:sp>
      <p:sp>
        <p:nvSpPr>
          <p:cNvPr id="62" name="TextBox 61">
            <a:extLst>
              <a:ext uri="{FF2B5EF4-FFF2-40B4-BE49-F238E27FC236}">
                <a16:creationId xmlns:a16="http://schemas.microsoft.com/office/drawing/2014/main" id="{0D86FA36-BD14-4E49-8D55-ED159A335B8D}"/>
              </a:ext>
            </a:extLst>
          </p:cNvPr>
          <p:cNvSpPr txBox="1"/>
          <p:nvPr/>
        </p:nvSpPr>
        <p:spPr>
          <a:xfrm>
            <a:off x="1893305" y="2392812"/>
            <a:ext cx="2089002" cy="707886"/>
          </a:xfrm>
          <a:prstGeom prst="rect">
            <a:avLst/>
          </a:prstGeom>
          <a:noFill/>
        </p:spPr>
        <p:txBody>
          <a:bodyPr wrap="square" rtlCol="0">
            <a:spAutoFit/>
          </a:bodyPr>
          <a:lstStyle/>
          <a:p>
            <a:pPr algn="ctr"/>
            <a:r>
              <a:rPr lang="en-US" sz="2000" b="1">
                <a:solidFill>
                  <a:srgbClr val="FFFFFF"/>
                </a:solidFill>
                <a:latin typeface="+mj-lt"/>
                <a:ea typeface="Open Sans" panose="020B0606030504020204" pitchFamily="34" charset="0"/>
                <a:cs typeface="Open Sans" panose="020B0606030504020204" pitchFamily="34" charset="0"/>
              </a:rPr>
              <a:t>Airport-Specific Direct Impacts</a:t>
            </a:r>
          </a:p>
        </p:txBody>
      </p:sp>
    </p:spTree>
    <p:extLst>
      <p:ext uri="{BB962C8B-B14F-4D97-AF65-F5344CB8AC3E}">
        <p14:creationId xmlns:p14="http://schemas.microsoft.com/office/powerpoint/2010/main" val="704975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Custom 27">
      <a:dk1>
        <a:srgbClr val="ED1C24"/>
      </a:dk1>
      <a:lt1>
        <a:srgbClr val="002E5A"/>
      </a:lt1>
      <a:dk2>
        <a:srgbClr val="7F7F7F"/>
      </a:dk2>
      <a:lt2>
        <a:srgbClr val="BFBFBF"/>
      </a:lt2>
      <a:accent1>
        <a:srgbClr val="901C23"/>
      </a:accent1>
      <a:accent2>
        <a:srgbClr val="002E5A"/>
      </a:accent2>
      <a:accent3>
        <a:srgbClr val="3A3838"/>
      </a:accent3>
      <a:accent4>
        <a:srgbClr val="757070"/>
      </a:accent4>
      <a:accent5>
        <a:srgbClr val="AEABAB"/>
      </a:accent5>
      <a:accent6>
        <a:srgbClr val="62B4DB"/>
      </a:accent6>
      <a:hlink>
        <a:srgbClr val="901C23"/>
      </a:hlink>
      <a:folHlink>
        <a:srgbClr val="901C23"/>
      </a:folHlink>
    </a:clrScheme>
    <a:fontScheme name="Ariai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ASP-TAC-Meeting 2 widescreen.potx" id="{A89AF9AE-A4D0-44C5-8027-BCFA6630B710}" vid="{F9B85729-5F58-4252-B820-31B35ADDC5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SharedContentType xmlns="Microsoft.SharePoint.Taxonomy.ContentTypeSync" SourceId="781a52b0-d0f4-44f0-98bb-0d102f5fd161" ContentTypeId="0x0101" PreviousValue="false"/>
</file>

<file path=customXml/item3.xml><?xml version="1.0" encoding="utf-8"?>
<ct:contentTypeSchema xmlns:ct="http://schemas.microsoft.com/office/2006/metadata/contentType" xmlns:ma="http://schemas.microsoft.com/office/2006/metadata/properties/metaAttributes" ct:_="" ma:_="" ma:contentTypeName="Document" ma:contentTypeID="0x0101003143AF714655A448B0433B8D5A44C50D" ma:contentTypeVersion="16" ma:contentTypeDescription="Create a new document." ma:contentTypeScope="" ma:versionID="481ad7b4f10f41ac972f3f4a38d0243c">
  <xsd:schema xmlns:xsd="http://www.w3.org/2001/XMLSchema" xmlns:xs="http://www.w3.org/2001/XMLSchema" xmlns:p="http://schemas.microsoft.com/office/2006/metadata/properties" xmlns:ns3="c18e8617-fc0f-4dda-a87a-c0ec120ddf92" xmlns:ns4="bf50dfaa-b652-40ea-86d5-93aff50cc134" xmlns:ns5="d9998aa5-a22a-4984-a722-b9649591d4a4" targetNamespace="http://schemas.microsoft.com/office/2006/metadata/properties" ma:root="true" ma:fieldsID="69929911c91f133252cacc8590860747" ns3:_="" ns4:_="" ns5:_="">
    <xsd:import namespace="c18e8617-fc0f-4dda-a87a-c0ec120ddf92"/>
    <xsd:import namespace="bf50dfaa-b652-40ea-86d5-93aff50cc134"/>
    <xsd:import namespace="d9998aa5-a22a-4984-a722-b9649591d4a4"/>
    <xsd:element name="properties">
      <xsd:complexType>
        <xsd:sequence>
          <xsd:element name="documentManagement">
            <xsd:complexType>
              <xsd:all>
                <xsd:element ref="ns3:_dlc_DocId" minOccurs="0"/>
                <xsd:element ref="ns3:_dlc_DocIdUrl" minOccurs="0"/>
                <xsd:element ref="ns3:_dlc_DocIdPersistId"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5:SharedWithUsers" minOccurs="0"/>
                <xsd:element ref="ns5:SharedWithDetails" minOccurs="0"/>
                <xsd:element ref="ns5:SharingHintHash" minOccurs="0"/>
                <xsd:element ref="ns4:MediaServiceDateTaken"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bf50dfaa-b652-40ea-86d5-93aff50cc13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22" nillable="true" ma:displayName="MediaServiceDateTaken" ma:hidden="true" ma:internalName="MediaServiceDateTaken"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9998aa5-a22a-4984-a722-b9649591d4a4"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file>

<file path=customXml/item5.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5828A36-118B-45CD-AAA0-3E69AC76B0AC}">
  <ds:schemaRefs>
    <ds:schemaRef ds:uri="bf50dfaa-b652-40ea-86d5-93aff50cc134"/>
    <ds:schemaRef ds:uri="c18e8617-fc0f-4dda-a87a-c0ec120ddf92"/>
    <ds:schemaRef ds:uri="d9998aa5-a22a-4984-a722-b9649591d4a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6680B173-B58E-47C3-B327-04D03A74C32D}">
  <ds:schemaRefs>
    <ds:schemaRef ds:uri="Microsoft.SharePoint.Taxonomy.ContentTypeSync"/>
  </ds:schemaRefs>
</ds:datastoreItem>
</file>

<file path=customXml/itemProps3.xml><?xml version="1.0" encoding="utf-8"?>
<ds:datastoreItem xmlns:ds="http://schemas.openxmlformats.org/officeDocument/2006/customXml" ds:itemID="{F40BE6DC-6D35-4774-B043-6ECB19B608A5}">
  <ds:schemaRefs>
    <ds:schemaRef ds:uri="bf50dfaa-b652-40ea-86d5-93aff50cc134"/>
    <ds:schemaRef ds:uri="c18e8617-fc0f-4dda-a87a-c0ec120ddf92"/>
    <ds:schemaRef ds:uri="d9998aa5-a22a-4984-a722-b9649591d4a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EFAD465C-2743-4AE3-B5C8-4ADD900EF50A}">
  <ds:schemaRefs>
    <ds:schemaRef ds:uri="http://schemas.microsoft.com/sharepoint/events"/>
  </ds:schemaRefs>
</ds:datastoreItem>
</file>

<file path=customXml/itemProps5.xml><?xml version="1.0" encoding="utf-8"?>
<ds:datastoreItem xmlns:ds="http://schemas.openxmlformats.org/officeDocument/2006/customXml" ds:itemID="{8F980B56-19C6-451E-8885-07CBA78A4A0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3025</Words>
  <Application>Microsoft Office PowerPoint</Application>
  <PresentationFormat>Widescreen</PresentationFormat>
  <Paragraphs>252</Paragraphs>
  <Slides>25</Slides>
  <Notes>25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Arial Black</vt:lpstr>
      <vt:lpstr>Calibri</vt:lpstr>
      <vt:lpstr>Trebuchet MS</vt:lpstr>
      <vt:lpstr>Wingdings</vt:lpstr>
      <vt:lpstr>1_Office Theme</vt:lpstr>
      <vt:lpstr>Crawford County Airport Illinois Aviation  Economic Impact Study</vt:lpstr>
      <vt:lpstr>What is Aviation Economic Impact?</vt:lpstr>
      <vt:lpstr>Primary Objectives</vt:lpstr>
      <vt:lpstr>IDOT Study Airports</vt:lpstr>
      <vt:lpstr>Methodology Overview</vt:lpstr>
      <vt:lpstr>Economic Impact Categories</vt:lpstr>
      <vt:lpstr>Economic Impact Measures</vt:lpstr>
      <vt:lpstr>Economic Impact Terms</vt:lpstr>
      <vt:lpstr>Calculating Total Economic Impacts</vt:lpstr>
      <vt:lpstr>Data Sources and Years</vt:lpstr>
      <vt:lpstr>Overview of Economic Impact Categories</vt:lpstr>
      <vt:lpstr>On-Airport Activity</vt:lpstr>
      <vt:lpstr>Visitor Spending</vt:lpstr>
      <vt:lpstr>Off-Airport Freight/Cargo Impacts</vt:lpstr>
      <vt:lpstr>Off-Airport Freight/Cargo Impacts</vt:lpstr>
      <vt:lpstr>Economic Impact Results</vt:lpstr>
      <vt:lpstr>TOTAL Crawford County Airport Impacts</vt:lpstr>
      <vt:lpstr>TOTAL Statewide Aviation Impacts</vt:lpstr>
      <vt:lpstr>TOTAL Region 2 Impacts</vt:lpstr>
      <vt:lpstr>TOTAL Region 4 Impacts</vt:lpstr>
      <vt:lpstr>Think Crawford County Airport is Just Local?</vt:lpstr>
      <vt:lpstr>Additional Aviation Benefits</vt:lpstr>
      <vt:lpstr>Project Website</vt:lpstr>
      <vt:lpstr>Start Spreading the News!</vt:lpstr>
      <vt:lpstr>Contact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Technical Advisory Committee (TAC)</dc:title>
  <dc:creator>Davis, Brady</dc:creator>
  <cp:lastModifiedBy>Costner, Bayley</cp:lastModifiedBy>
  <cp:revision>13</cp:revision>
  <cp:lastPrinted>2021-06-09T21:01:01Z</cp:lastPrinted>
  <dcterms:created xsi:type="dcterms:W3CDTF">2020-05-13T14:40:41Z</dcterms:created>
  <dcterms:modified xsi:type="dcterms:W3CDTF">2022-01-26T21:21:04Z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0x0101003143AF714655A448B0433B8D5A44C50D</vt:lpwstr>
  </property>
</Properties>
</file>